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24"/>
  </p:notesMasterIdLst>
  <p:sldIdLst>
    <p:sldId id="258" r:id="rId3"/>
    <p:sldId id="259" r:id="rId4"/>
    <p:sldId id="260" r:id="rId5"/>
    <p:sldId id="256" r:id="rId6"/>
    <p:sldId id="273" r:id="rId7"/>
    <p:sldId id="280" r:id="rId8"/>
    <p:sldId id="257" r:id="rId9"/>
    <p:sldId id="300" r:id="rId10"/>
    <p:sldId id="298" r:id="rId11"/>
    <p:sldId id="317" r:id="rId12"/>
    <p:sldId id="302" r:id="rId13"/>
    <p:sldId id="318" r:id="rId14"/>
    <p:sldId id="319" r:id="rId15"/>
    <p:sldId id="309" r:id="rId16"/>
    <p:sldId id="320" r:id="rId17"/>
    <p:sldId id="311" r:id="rId18"/>
    <p:sldId id="306" r:id="rId19"/>
    <p:sldId id="314" r:id="rId20"/>
    <p:sldId id="315" r:id="rId21"/>
    <p:sldId id="297" r:id="rId22"/>
    <p:sldId id="316" r:id="rId2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41651"/>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81"/>
    <p:restoredTop sz="94708"/>
  </p:normalViewPr>
  <p:slideViewPr>
    <p:cSldViewPr snapToGrid="0" snapToObjects="1">
      <p:cViewPr varScale="1">
        <p:scale>
          <a:sx n="148" d="100"/>
          <a:sy n="148" d="100"/>
        </p:scale>
        <p:origin x="13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8EC9C7-0985-494F-84FB-80AD873882DE}" type="datetimeFigureOut">
              <a:rPr lang="en-US" smtClean="0"/>
              <a:t>2/13/2022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4595A6-EB30-7846-AF7E-AB279276C07D}" type="slidenum">
              <a:rPr lang="en-US" smtClean="0"/>
              <a:t>‹#›</a:t>
            </a:fld>
            <a:endParaRPr lang="en-US"/>
          </a:p>
        </p:txBody>
      </p:sp>
    </p:spTree>
    <p:extLst>
      <p:ext uri="{BB962C8B-B14F-4D97-AF65-F5344CB8AC3E}">
        <p14:creationId xmlns:p14="http://schemas.microsoft.com/office/powerpoint/2010/main" val="2123846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4595A6-EB30-7846-AF7E-AB279276C07D}" type="slidenum">
              <a:rPr lang="en-US" smtClean="0"/>
              <a:t>17</a:t>
            </a:fld>
            <a:endParaRPr lang="en-US"/>
          </a:p>
        </p:txBody>
      </p:sp>
    </p:spTree>
    <p:extLst>
      <p:ext uri="{BB962C8B-B14F-4D97-AF65-F5344CB8AC3E}">
        <p14:creationId xmlns:p14="http://schemas.microsoft.com/office/powerpoint/2010/main" val="1189387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0AB2FF3A-0ABB-B448-B39A-0B128229CAE2}"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EA6CB-1A7E-854C-B26F-9928D53756DF}" type="slidenum">
              <a:rPr lang="en-US" smtClean="0"/>
              <a:t>‹#›</a:t>
            </a:fld>
            <a:endParaRPr lang="en-US"/>
          </a:p>
        </p:txBody>
      </p:sp>
    </p:spTree>
    <p:extLst>
      <p:ext uri="{BB962C8B-B14F-4D97-AF65-F5344CB8AC3E}">
        <p14:creationId xmlns:p14="http://schemas.microsoft.com/office/powerpoint/2010/main" val="1988862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AB2FF3A-0ABB-B448-B39A-0B128229CAE2}"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EA6CB-1A7E-854C-B26F-9928D53756DF}" type="slidenum">
              <a:rPr lang="en-US" smtClean="0"/>
              <a:t>‹#›</a:t>
            </a:fld>
            <a:endParaRPr lang="en-US"/>
          </a:p>
        </p:txBody>
      </p:sp>
    </p:spTree>
    <p:extLst>
      <p:ext uri="{BB962C8B-B14F-4D97-AF65-F5344CB8AC3E}">
        <p14:creationId xmlns:p14="http://schemas.microsoft.com/office/powerpoint/2010/main" val="1184164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AB2FF3A-0ABB-B448-B39A-0B128229CAE2}"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EA6CB-1A7E-854C-B26F-9928D53756DF}" type="slidenum">
              <a:rPr lang="en-US" smtClean="0"/>
              <a:t>‹#›</a:t>
            </a:fld>
            <a:endParaRPr lang="en-US"/>
          </a:p>
        </p:txBody>
      </p:sp>
    </p:spTree>
    <p:extLst>
      <p:ext uri="{BB962C8B-B14F-4D97-AF65-F5344CB8AC3E}">
        <p14:creationId xmlns:p14="http://schemas.microsoft.com/office/powerpoint/2010/main" val="16218521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3348021"/>
            <a:ext cx="6858000" cy="1231118"/>
          </a:xfrm>
        </p:spPr>
        <p:txBody>
          <a:bodyPr wrap="none" anchor="t">
            <a:normAutofit/>
          </a:bodyPr>
          <a:lstStyle>
            <a:lvl1pPr algn="r">
              <a:defRPr sz="7200" b="0" spc="-225">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2770782"/>
            <a:ext cx="6858000" cy="565519"/>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2/13/2022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1035549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665167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3348021"/>
            <a:ext cx="6858000" cy="1231118"/>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2770256"/>
            <a:ext cx="6858000" cy="565519"/>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60215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369219"/>
            <a:ext cx="3768912"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369219"/>
            <a:ext cx="377547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301957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260872"/>
            <a:ext cx="3768912" cy="617934"/>
          </a:xfrm>
        </p:spPr>
        <p:txBody>
          <a:bodyPr anchor="b"/>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000" y="1878806"/>
            <a:ext cx="3768912"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260872"/>
            <a:ext cx="3776661" cy="617934"/>
          </a:xfrm>
        </p:spPr>
        <p:txBody>
          <a:bodyPr vert="horz" lIns="91440" tIns="45720" rIns="91440" bIns="45720" rtlCol="0" anchor="b">
            <a:norm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4739880" y="1878806"/>
            <a:ext cx="377666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2/13/2022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806379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2/13/2022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6073744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2/13/2022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7053559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1543050"/>
            <a:ext cx="2739019" cy="2858691"/>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153422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AB2FF3A-0ABB-B448-B39A-0B128229CAE2}"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EA6CB-1A7E-854C-B26F-9928D53756DF}" type="slidenum">
              <a:rPr lang="en-US" smtClean="0"/>
              <a:t>‹#›</a:t>
            </a:fld>
            <a:endParaRPr lang="en-US"/>
          </a:p>
        </p:txBody>
      </p:sp>
    </p:spTree>
    <p:extLst>
      <p:ext uri="{BB962C8B-B14F-4D97-AF65-F5344CB8AC3E}">
        <p14:creationId xmlns:p14="http://schemas.microsoft.com/office/powerpoint/2010/main" val="30589877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1543050"/>
            <a:ext cx="2739019" cy="2858691"/>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73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275370"/>
            <a:ext cx="7886700" cy="61451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740569"/>
            <a:ext cx="7886700" cy="253480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3889887"/>
            <a:ext cx="7885509" cy="511854"/>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8929240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2650758"/>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3367049"/>
            <a:ext cx="7885509" cy="1126370"/>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9121135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273844"/>
            <a:ext cx="6977064" cy="2244678"/>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2524168"/>
            <a:ext cx="6564224" cy="411726"/>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28650" y="3376297"/>
            <a:ext cx="7884318" cy="1117122"/>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833283" y="590118"/>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057400"/>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3585256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1745226"/>
            <a:ext cx="7886700" cy="1883876"/>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3637936"/>
            <a:ext cx="7885509" cy="855483"/>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9633321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273844"/>
            <a:ext cx="7886700" cy="994172"/>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414462"/>
            <a:ext cx="2210150" cy="432197"/>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017598" y="1928812"/>
            <a:ext cx="2195513"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440996" y="1414462"/>
            <a:ext cx="2202181" cy="432197"/>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3433081" y="1928812"/>
            <a:ext cx="2210096"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71777" y="1414462"/>
            <a:ext cx="2199085" cy="432197"/>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5871777" y="1928812"/>
            <a:ext cx="2199085"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2/13/2022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229773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273844"/>
            <a:ext cx="7886700" cy="99417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3223127"/>
            <a:ext cx="2205038" cy="432197"/>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999064" y="1692266"/>
            <a:ext cx="2205038"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3655324"/>
            <a:ext cx="2205038"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426748" y="3223127"/>
            <a:ext cx="2197894" cy="432197"/>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426747" y="1692266"/>
            <a:ext cx="2197894"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3655323"/>
            <a:ext cx="2200805"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53242" y="3223127"/>
            <a:ext cx="2199085" cy="432197"/>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53241" y="1692266"/>
            <a:ext cx="2199085"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3655322"/>
            <a:ext cx="2201998"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2/13/2022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977251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8505508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816704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AB2FF3A-0ABB-B448-B39A-0B128229CAE2}"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EA6CB-1A7E-854C-B26F-9928D53756DF}" type="slidenum">
              <a:rPr lang="en-US" smtClean="0"/>
              <a:t>‹#›</a:t>
            </a:fld>
            <a:endParaRPr lang="en-US"/>
          </a:p>
        </p:txBody>
      </p:sp>
    </p:spTree>
    <p:extLst>
      <p:ext uri="{BB962C8B-B14F-4D97-AF65-F5344CB8AC3E}">
        <p14:creationId xmlns:p14="http://schemas.microsoft.com/office/powerpoint/2010/main" val="1699379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0AB2FF3A-0ABB-B448-B39A-0B128229CAE2}" type="datetimeFigureOut">
              <a:rPr lang="en-US" smtClean="0"/>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EA6CB-1A7E-854C-B26F-9928D53756DF}" type="slidenum">
              <a:rPr lang="en-US" smtClean="0"/>
              <a:t>‹#›</a:t>
            </a:fld>
            <a:endParaRPr lang="en-US"/>
          </a:p>
        </p:txBody>
      </p:sp>
    </p:spTree>
    <p:extLst>
      <p:ext uri="{BB962C8B-B14F-4D97-AF65-F5344CB8AC3E}">
        <p14:creationId xmlns:p14="http://schemas.microsoft.com/office/powerpoint/2010/main" val="1838742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0AB2FF3A-0ABB-B448-B39A-0B128229CAE2}" type="datetimeFigureOut">
              <a:rPr lang="en-US" smtClean="0"/>
              <a:t>2/13/2022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CEA6CB-1A7E-854C-B26F-9928D53756DF}" type="slidenum">
              <a:rPr lang="en-US" smtClean="0"/>
              <a:t>‹#›</a:t>
            </a:fld>
            <a:endParaRPr lang="en-US"/>
          </a:p>
        </p:txBody>
      </p:sp>
    </p:spTree>
    <p:extLst>
      <p:ext uri="{BB962C8B-B14F-4D97-AF65-F5344CB8AC3E}">
        <p14:creationId xmlns:p14="http://schemas.microsoft.com/office/powerpoint/2010/main" val="822482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0AB2FF3A-0ABB-B448-B39A-0B128229CAE2}" type="datetimeFigureOut">
              <a:rPr lang="en-US" smtClean="0"/>
              <a:t>2/13/2022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CEA6CB-1A7E-854C-B26F-9928D53756DF}" type="slidenum">
              <a:rPr lang="en-US" smtClean="0"/>
              <a:t>‹#›</a:t>
            </a:fld>
            <a:endParaRPr lang="en-US"/>
          </a:p>
        </p:txBody>
      </p:sp>
    </p:spTree>
    <p:extLst>
      <p:ext uri="{BB962C8B-B14F-4D97-AF65-F5344CB8AC3E}">
        <p14:creationId xmlns:p14="http://schemas.microsoft.com/office/powerpoint/2010/main" val="2883972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B2FF3A-0ABB-B448-B39A-0B128229CAE2}" type="datetimeFigureOut">
              <a:rPr lang="en-US" smtClean="0"/>
              <a:t>2/13/2022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CEA6CB-1A7E-854C-B26F-9928D53756DF}" type="slidenum">
              <a:rPr lang="en-US" smtClean="0"/>
              <a:t>‹#›</a:t>
            </a:fld>
            <a:endParaRPr lang="en-US"/>
          </a:p>
        </p:txBody>
      </p:sp>
    </p:spTree>
    <p:extLst>
      <p:ext uri="{BB962C8B-B14F-4D97-AF65-F5344CB8AC3E}">
        <p14:creationId xmlns:p14="http://schemas.microsoft.com/office/powerpoint/2010/main" val="3581848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0AB2FF3A-0ABB-B448-B39A-0B128229CAE2}" type="datetimeFigureOut">
              <a:rPr lang="en-US" smtClean="0"/>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EA6CB-1A7E-854C-B26F-9928D53756DF}" type="slidenum">
              <a:rPr lang="en-US" smtClean="0"/>
              <a:t>‹#›</a:t>
            </a:fld>
            <a:endParaRPr lang="en-US"/>
          </a:p>
        </p:txBody>
      </p:sp>
    </p:spTree>
    <p:extLst>
      <p:ext uri="{BB962C8B-B14F-4D97-AF65-F5344CB8AC3E}">
        <p14:creationId xmlns:p14="http://schemas.microsoft.com/office/powerpoint/2010/main" val="120823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0AB2FF3A-0ABB-B448-B39A-0B128229CAE2}" type="datetimeFigureOut">
              <a:rPr lang="en-US" smtClean="0"/>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EA6CB-1A7E-854C-B26F-9928D53756DF}" type="slidenum">
              <a:rPr lang="en-US" smtClean="0"/>
              <a:t>‹#›</a:t>
            </a:fld>
            <a:endParaRPr lang="en-US"/>
          </a:p>
        </p:txBody>
      </p:sp>
    </p:spTree>
    <p:extLst>
      <p:ext uri="{BB962C8B-B14F-4D97-AF65-F5344CB8AC3E}">
        <p14:creationId xmlns:p14="http://schemas.microsoft.com/office/powerpoint/2010/main" val="347393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AB2FF3A-0ABB-B448-B39A-0B128229CAE2}" type="datetimeFigureOut">
              <a:rPr lang="en-US" smtClean="0"/>
              <a:t>2/13/2022</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52CEA6CB-1A7E-854C-B26F-9928D53756DF}" type="slidenum">
              <a:rPr lang="en-US" smtClean="0"/>
              <a:t>‹#›</a:t>
            </a:fld>
            <a:endParaRPr lang="en-US"/>
          </a:p>
        </p:txBody>
      </p:sp>
      <p:pic>
        <p:nvPicPr>
          <p:cNvPr id="7" name="Picture 6" descr="A picture containing plant, leaf&#10;&#10;Description automatically generated">
            <a:extLst>
              <a:ext uri="{FF2B5EF4-FFF2-40B4-BE49-F238E27FC236}">
                <a16:creationId xmlns:a16="http://schemas.microsoft.com/office/drawing/2014/main" id="{437DAB91-F7FE-D443-9068-D52492AFDC06}"/>
              </a:ext>
            </a:extLst>
          </p:cNvPr>
          <p:cNvPicPr>
            <a:picLocks noChangeAspect="1"/>
          </p:cNvPicPr>
          <p:nvPr userDrawn="1"/>
        </p:nvPicPr>
        <p:blipFill>
          <a:blip r:embed="rId13"/>
          <a:stretch>
            <a:fillRect/>
          </a:stretch>
        </p:blipFill>
        <p:spPr>
          <a:xfrm>
            <a:off x="0" y="0"/>
            <a:ext cx="9143999" cy="6138772"/>
          </a:xfrm>
          <a:prstGeom prst="rect">
            <a:avLst/>
          </a:prstGeom>
        </p:spPr>
      </p:pic>
    </p:spTree>
    <p:extLst>
      <p:ext uri="{BB962C8B-B14F-4D97-AF65-F5344CB8AC3E}">
        <p14:creationId xmlns:p14="http://schemas.microsoft.com/office/powerpoint/2010/main" val="2689694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369219"/>
            <a:ext cx="767535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2/13/2022</a:t>
            </a:fld>
            <a:endParaRPr 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2635010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sldNum="0" hdr="0" ftr="0" dt="0"/>
  <p:txStyles>
    <p:titleStyle>
      <a:lvl1pPr algn="l" defTabSz="685800" rtl="0" eaLnBrk="1" latinLnBrk="0" hangingPunct="1">
        <a:lnSpc>
          <a:spcPct val="90000"/>
        </a:lnSpc>
        <a:spcBef>
          <a:spcPct val="0"/>
        </a:spcBef>
        <a:buNone/>
        <a:defRPr sz="405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5B8B-B08E-41DE-92E0-F14EAB1565D6}"/>
              </a:ext>
            </a:extLst>
          </p:cNvPr>
          <p:cNvSpPr>
            <a:spLocks noGrp="1"/>
          </p:cNvSpPr>
          <p:nvPr>
            <p:ph type="ctrTitle"/>
          </p:nvPr>
        </p:nvSpPr>
        <p:spPr>
          <a:xfrm>
            <a:off x="643558" y="177439"/>
            <a:ext cx="7566163" cy="627631"/>
          </a:xfrm>
        </p:spPr>
        <p:txBody>
          <a:bodyPr>
            <a:normAutofit fontScale="90000"/>
          </a:bodyPr>
          <a:lstStyle/>
          <a:p>
            <a:r>
              <a:rPr lang="en-AU" sz="4500" dirty="0"/>
              <a:t>1 Corinthians 6:1-11 (NIV)</a:t>
            </a:r>
          </a:p>
        </p:txBody>
      </p:sp>
      <p:sp>
        <p:nvSpPr>
          <p:cNvPr id="5" name="TextBox 4">
            <a:extLst>
              <a:ext uri="{FF2B5EF4-FFF2-40B4-BE49-F238E27FC236}">
                <a16:creationId xmlns:a16="http://schemas.microsoft.com/office/drawing/2014/main" id="{108C6E15-B990-4403-AE5F-6A53D6E3C87A}"/>
              </a:ext>
            </a:extLst>
          </p:cNvPr>
          <p:cNvSpPr txBox="1"/>
          <p:nvPr/>
        </p:nvSpPr>
        <p:spPr>
          <a:xfrm>
            <a:off x="477617" y="1059797"/>
            <a:ext cx="8188767" cy="3046988"/>
          </a:xfrm>
          <a:prstGeom prst="rect">
            <a:avLst/>
          </a:prstGeom>
          <a:noFill/>
        </p:spPr>
        <p:txBody>
          <a:bodyPr wrap="square">
            <a:spAutoFit/>
          </a:bodyPr>
          <a:lstStyle/>
          <a:p>
            <a:pPr defTabSz="342900"/>
            <a:r>
              <a:rPr lang="en-US" sz="1500" dirty="0">
                <a:solidFill>
                  <a:srgbClr val="94D7E4">
                    <a:lumMod val="75000"/>
                  </a:srgbClr>
                </a:solidFill>
                <a:latin typeface="Arial" panose="020B0604020202020204" pitchFamily="34" charset="0"/>
              </a:rPr>
              <a:t>1</a:t>
            </a:r>
            <a:r>
              <a:rPr lang="en-US" sz="2400" dirty="0">
                <a:solidFill>
                  <a:srgbClr val="FFFF00"/>
                </a:solidFill>
                <a:latin typeface="Arial" panose="020B0604020202020204" pitchFamily="34" charset="0"/>
              </a:rPr>
              <a:t>If any of you has a dispute with another, dare he take it before the ungodly for judgment instead of before the saints? </a:t>
            </a:r>
            <a:r>
              <a:rPr lang="en-US" sz="1500" dirty="0">
                <a:solidFill>
                  <a:srgbClr val="94D7E4">
                    <a:lumMod val="75000"/>
                  </a:srgbClr>
                </a:solidFill>
                <a:latin typeface="Arial" panose="020B0604020202020204" pitchFamily="34" charset="0"/>
              </a:rPr>
              <a:t>2</a:t>
            </a:r>
            <a:r>
              <a:rPr lang="en-US" sz="2400" dirty="0">
                <a:solidFill>
                  <a:srgbClr val="FFFF00"/>
                </a:solidFill>
                <a:latin typeface="Arial" panose="020B0604020202020204" pitchFamily="34" charset="0"/>
              </a:rPr>
              <a:t> Do you not know that the saints will judge the world? And if you are to judge the world, are you not competent to judge trivial cases? </a:t>
            </a:r>
            <a:r>
              <a:rPr lang="en-US" sz="1500" dirty="0">
                <a:solidFill>
                  <a:srgbClr val="94D7E4">
                    <a:lumMod val="75000"/>
                  </a:srgbClr>
                </a:solidFill>
                <a:latin typeface="Arial" panose="020B0604020202020204" pitchFamily="34" charset="0"/>
              </a:rPr>
              <a:t>3</a:t>
            </a:r>
            <a:r>
              <a:rPr lang="en-US" sz="2400" dirty="0">
                <a:solidFill>
                  <a:srgbClr val="FFFF00"/>
                </a:solidFill>
                <a:latin typeface="Arial" panose="020B0604020202020204" pitchFamily="34" charset="0"/>
              </a:rPr>
              <a:t> Do you not know that we will judge angels? How much more the things of this life! </a:t>
            </a:r>
            <a:r>
              <a:rPr lang="en-US" sz="1500" dirty="0">
                <a:solidFill>
                  <a:srgbClr val="94D7E4">
                    <a:lumMod val="75000"/>
                  </a:srgbClr>
                </a:solidFill>
                <a:latin typeface="Arial" panose="020B0604020202020204" pitchFamily="34" charset="0"/>
              </a:rPr>
              <a:t>4</a:t>
            </a:r>
            <a:r>
              <a:rPr lang="en-US" sz="2400" dirty="0">
                <a:solidFill>
                  <a:srgbClr val="FFFF00"/>
                </a:solidFill>
                <a:latin typeface="Arial" panose="020B0604020202020204" pitchFamily="34" charset="0"/>
              </a:rPr>
              <a:t> Therefore, if you have disputes about such matters, appoint as judges even men of little account in the church! </a:t>
            </a:r>
            <a:endParaRPr lang="en-AU" sz="2400" dirty="0">
              <a:solidFill>
                <a:srgbClr val="FFFF00"/>
              </a:solidFill>
              <a:latin typeface="Arial" panose="020B0604020202020204" pitchFamily="34" charset="0"/>
            </a:endParaRPr>
          </a:p>
        </p:txBody>
      </p:sp>
    </p:spTree>
    <p:extLst>
      <p:ext uri="{BB962C8B-B14F-4D97-AF65-F5344CB8AC3E}">
        <p14:creationId xmlns:p14="http://schemas.microsoft.com/office/powerpoint/2010/main" val="1196751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E41FC-2ECE-D241-AA66-216351BCB4E4}"/>
              </a:ext>
            </a:extLst>
          </p:cNvPr>
          <p:cNvSpPr>
            <a:spLocks noGrp="1"/>
          </p:cNvSpPr>
          <p:nvPr>
            <p:ph type="ctrTitle"/>
          </p:nvPr>
        </p:nvSpPr>
        <p:spPr>
          <a:xfrm>
            <a:off x="2" y="5019933"/>
            <a:ext cx="9143998" cy="651981"/>
          </a:xfrm>
        </p:spPr>
        <p:txBody>
          <a:bodyPr>
            <a:noAutofit/>
          </a:bodyPr>
          <a:lstStyle/>
          <a:p>
            <a:r>
              <a:rPr lang="en-US" sz="2800" i="1" dirty="0">
                <a:latin typeface="+mn-lt"/>
              </a:rPr>
              <a:t>cultivating unity in the church</a:t>
            </a:r>
            <a:r>
              <a:rPr lang="en-US" sz="2800" dirty="0">
                <a:latin typeface="+mn-lt"/>
              </a:rPr>
              <a:t>: </a:t>
            </a:r>
            <a:br>
              <a:rPr lang="en-US" sz="3200" dirty="0">
                <a:latin typeface="+mn-lt"/>
              </a:rPr>
            </a:br>
            <a:r>
              <a:rPr lang="en-US" sz="2400" dirty="0"/>
              <a:t>1 CORINTHIANS 6:1-11</a:t>
            </a:r>
            <a:br>
              <a:rPr lang="en-US" sz="2200" dirty="0"/>
            </a:br>
            <a:endParaRPr lang="en-US" sz="3200" dirty="0">
              <a:latin typeface="+mn-lt"/>
            </a:endParaRPr>
          </a:p>
        </p:txBody>
      </p:sp>
      <p:sp>
        <p:nvSpPr>
          <p:cNvPr id="4" name="Rectangle 3">
            <a:extLst>
              <a:ext uri="{FF2B5EF4-FFF2-40B4-BE49-F238E27FC236}">
                <a16:creationId xmlns:a16="http://schemas.microsoft.com/office/drawing/2014/main" id="{AC15D8C4-BB25-EA4E-9874-CA2183BB9EEE}"/>
              </a:ext>
            </a:extLst>
          </p:cNvPr>
          <p:cNvSpPr/>
          <p:nvPr/>
        </p:nvSpPr>
        <p:spPr>
          <a:xfrm>
            <a:off x="0" y="0"/>
            <a:ext cx="9144000" cy="4345577"/>
          </a:xfrm>
          <a:prstGeom prst="rect">
            <a:avLst/>
          </a:prstGeom>
          <a:solidFill>
            <a:schemeClr val="bg1">
              <a:alpha val="5268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F948AA87-6586-BB4B-9F1D-B1CEE9D02169}"/>
              </a:ext>
            </a:extLst>
          </p:cNvPr>
          <p:cNvSpPr txBox="1">
            <a:spLocks/>
          </p:cNvSpPr>
          <p:nvPr/>
        </p:nvSpPr>
        <p:spPr>
          <a:xfrm>
            <a:off x="-1" y="1373966"/>
            <a:ext cx="4572000" cy="1099751"/>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4800" b="1" dirty="0">
                <a:solidFill>
                  <a:schemeClr val="accent6">
                    <a:lumMod val="50000"/>
                  </a:schemeClr>
                </a:solidFill>
                <a:latin typeface="+mn-lt"/>
              </a:rPr>
              <a:t>ANSWER 1 }</a:t>
            </a:r>
          </a:p>
          <a:p>
            <a:endParaRPr lang="en-US" sz="1800" b="1" dirty="0">
              <a:solidFill>
                <a:schemeClr val="accent6">
                  <a:lumMod val="50000"/>
                </a:schemeClr>
              </a:solidFill>
              <a:latin typeface="+mn-lt"/>
            </a:endParaRPr>
          </a:p>
        </p:txBody>
      </p:sp>
      <p:sp>
        <p:nvSpPr>
          <p:cNvPr id="5" name="Rectangle 4">
            <a:extLst>
              <a:ext uri="{FF2B5EF4-FFF2-40B4-BE49-F238E27FC236}">
                <a16:creationId xmlns:a16="http://schemas.microsoft.com/office/drawing/2014/main" id="{B18D5A3B-88A5-7B4B-A755-9071E23C9A23}"/>
              </a:ext>
            </a:extLst>
          </p:cNvPr>
          <p:cNvSpPr/>
          <p:nvPr/>
        </p:nvSpPr>
        <p:spPr>
          <a:xfrm>
            <a:off x="0" y="3360770"/>
            <a:ext cx="9144001" cy="733424"/>
          </a:xfrm>
          <a:prstGeom prst="rect">
            <a:avLst/>
          </a:prstGeom>
          <a:solidFill>
            <a:schemeClr val="accent6">
              <a:lumMod val="50000"/>
              <a:alpha val="7233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i="1" dirty="0"/>
              <a:t> If any of you has a dispute with another </a:t>
            </a:r>
            <a:r>
              <a:rPr lang="en-AU" sz="2400" i="1" dirty="0"/>
              <a:t>[6:1]</a:t>
            </a:r>
            <a:endParaRPr lang="en-US" sz="2400" i="1" dirty="0"/>
          </a:p>
        </p:txBody>
      </p:sp>
      <p:sp>
        <p:nvSpPr>
          <p:cNvPr id="7" name="Title 1">
            <a:extLst>
              <a:ext uri="{FF2B5EF4-FFF2-40B4-BE49-F238E27FC236}">
                <a16:creationId xmlns:a16="http://schemas.microsoft.com/office/drawing/2014/main" id="{4783963A-5805-4440-B61E-58058824CD66}"/>
              </a:ext>
            </a:extLst>
          </p:cNvPr>
          <p:cNvSpPr txBox="1">
            <a:spLocks/>
          </p:cNvSpPr>
          <p:nvPr/>
        </p:nvSpPr>
        <p:spPr>
          <a:xfrm>
            <a:off x="3486150" y="2011262"/>
            <a:ext cx="5224462" cy="1099751"/>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7200" b="1" dirty="0">
                <a:solidFill>
                  <a:schemeClr val="accent6">
                    <a:lumMod val="50000"/>
                  </a:schemeClr>
                </a:solidFill>
                <a:latin typeface="+mn-lt"/>
              </a:rPr>
              <a:t>Settle disputes in house</a:t>
            </a:r>
          </a:p>
        </p:txBody>
      </p:sp>
    </p:spTree>
    <p:extLst>
      <p:ext uri="{BB962C8B-B14F-4D97-AF65-F5344CB8AC3E}">
        <p14:creationId xmlns:p14="http://schemas.microsoft.com/office/powerpoint/2010/main" val="3422393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C15D8C4-BB25-EA4E-9874-CA2183BB9EEE}"/>
              </a:ext>
            </a:extLst>
          </p:cNvPr>
          <p:cNvSpPr/>
          <p:nvPr/>
        </p:nvSpPr>
        <p:spPr>
          <a:xfrm>
            <a:off x="0" y="0"/>
            <a:ext cx="9144000" cy="4345577"/>
          </a:xfrm>
          <a:prstGeom prst="rect">
            <a:avLst/>
          </a:prstGeom>
          <a:solidFill>
            <a:schemeClr val="bg1">
              <a:alpha val="5268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B18D5A3B-88A5-7B4B-A755-9071E23C9A23}"/>
              </a:ext>
            </a:extLst>
          </p:cNvPr>
          <p:cNvSpPr/>
          <p:nvPr/>
        </p:nvSpPr>
        <p:spPr>
          <a:xfrm>
            <a:off x="0" y="511893"/>
            <a:ext cx="9144001" cy="4728636"/>
          </a:xfrm>
          <a:prstGeom prst="rect">
            <a:avLst/>
          </a:prstGeom>
          <a:solidFill>
            <a:schemeClr val="accent6">
              <a:lumMod val="50000"/>
              <a:alpha val="7233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i="1" dirty="0"/>
              <a:t>If any of you has a dispute with another </a:t>
            </a:r>
            <a:r>
              <a:rPr lang="en-AU" sz="2400" i="1" dirty="0">
                <a:highlight>
                  <a:srgbClr val="000000"/>
                </a:highlight>
              </a:rPr>
              <a:t>do you dare to take it before the ungodly for judgment instead of before the Lord’s people? </a:t>
            </a:r>
            <a:r>
              <a:rPr lang="en-AU" sz="2400" i="1" baseline="30000" dirty="0"/>
              <a:t>2 </a:t>
            </a:r>
            <a:r>
              <a:rPr lang="en-AU" sz="2400" i="1" dirty="0"/>
              <a:t>Or do you not know that the Lord’s people will judge the world? And if you are to judge the world, are you not competent to judge trivial cases? </a:t>
            </a:r>
            <a:r>
              <a:rPr lang="en-AU" sz="2400" i="1" baseline="30000" dirty="0"/>
              <a:t>3 </a:t>
            </a:r>
            <a:r>
              <a:rPr lang="en-AU" sz="2400" i="1" dirty="0"/>
              <a:t>Do you not know that we will judge angels? How much more the things of this life! </a:t>
            </a:r>
            <a:r>
              <a:rPr lang="en-AU" sz="2400" i="1" baseline="30000" dirty="0"/>
              <a:t>4 </a:t>
            </a:r>
            <a:r>
              <a:rPr lang="en-AU" sz="2400" i="1" dirty="0"/>
              <a:t>Therefore, if you have disputes about such matters, </a:t>
            </a:r>
            <a:r>
              <a:rPr lang="en-AU" sz="2400" i="1" dirty="0">
                <a:highlight>
                  <a:srgbClr val="000000"/>
                </a:highlight>
              </a:rPr>
              <a:t>do you ask for a ruling from those whose way of life is scorned in the church? </a:t>
            </a:r>
            <a:r>
              <a:rPr lang="en-AU" sz="2400" i="1" baseline="30000" dirty="0"/>
              <a:t>5 </a:t>
            </a:r>
            <a:r>
              <a:rPr lang="en-AU" sz="2400" i="1" dirty="0"/>
              <a:t>I say this to shame you. Is it possible that there is nobody among you wise enough to judge a dispute between believers? </a:t>
            </a:r>
            <a:r>
              <a:rPr lang="en-AU" sz="2400" i="1" baseline="30000" dirty="0"/>
              <a:t>6 </a:t>
            </a:r>
            <a:r>
              <a:rPr lang="en-AU" sz="2400" i="1" dirty="0">
                <a:highlight>
                  <a:srgbClr val="000000"/>
                </a:highlight>
              </a:rPr>
              <a:t>But instead, one brother takes another to court—and this in front of unbelievers! </a:t>
            </a:r>
            <a:r>
              <a:rPr lang="en-AU" sz="2400" i="1" baseline="30000" dirty="0">
                <a:highlight>
                  <a:srgbClr val="000000"/>
                </a:highlight>
              </a:rPr>
              <a:t>7 </a:t>
            </a:r>
            <a:r>
              <a:rPr lang="en-AU" sz="2400" i="1" dirty="0">
                <a:highlight>
                  <a:srgbClr val="000000"/>
                </a:highlight>
              </a:rPr>
              <a:t>The very fact that you have lawsuits among you means you have been completely defeated already. </a:t>
            </a:r>
            <a:endParaRPr lang="en-US" sz="2400" i="1" dirty="0">
              <a:highlight>
                <a:srgbClr val="000000"/>
              </a:highlight>
            </a:endParaRPr>
          </a:p>
        </p:txBody>
      </p:sp>
      <p:sp>
        <p:nvSpPr>
          <p:cNvPr id="3" name="Rectangle 2">
            <a:extLst>
              <a:ext uri="{FF2B5EF4-FFF2-40B4-BE49-F238E27FC236}">
                <a16:creationId xmlns:a16="http://schemas.microsoft.com/office/drawing/2014/main" id="{C9FE4057-5085-3444-8FC3-145E8F1ABA7B}"/>
              </a:ext>
            </a:extLst>
          </p:cNvPr>
          <p:cNvSpPr/>
          <p:nvPr/>
        </p:nvSpPr>
        <p:spPr>
          <a:xfrm>
            <a:off x="1" y="7265"/>
            <a:ext cx="9143999" cy="504628"/>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CHRISTIANS ARGUING IN COURT WRECKS TESTIMONY </a:t>
            </a:r>
          </a:p>
        </p:txBody>
      </p:sp>
    </p:spTree>
    <p:extLst>
      <p:ext uri="{BB962C8B-B14F-4D97-AF65-F5344CB8AC3E}">
        <p14:creationId xmlns:p14="http://schemas.microsoft.com/office/powerpoint/2010/main" val="2051997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C15D8C4-BB25-EA4E-9874-CA2183BB9EEE}"/>
              </a:ext>
            </a:extLst>
          </p:cNvPr>
          <p:cNvSpPr/>
          <p:nvPr/>
        </p:nvSpPr>
        <p:spPr>
          <a:xfrm>
            <a:off x="0" y="0"/>
            <a:ext cx="9144000" cy="4345577"/>
          </a:xfrm>
          <a:prstGeom prst="rect">
            <a:avLst/>
          </a:prstGeom>
          <a:solidFill>
            <a:schemeClr val="bg1">
              <a:alpha val="5268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B18D5A3B-88A5-7B4B-A755-9071E23C9A23}"/>
              </a:ext>
            </a:extLst>
          </p:cNvPr>
          <p:cNvSpPr/>
          <p:nvPr/>
        </p:nvSpPr>
        <p:spPr>
          <a:xfrm>
            <a:off x="0" y="511893"/>
            <a:ext cx="9144001" cy="4728636"/>
          </a:xfrm>
          <a:prstGeom prst="rect">
            <a:avLst/>
          </a:prstGeom>
          <a:solidFill>
            <a:schemeClr val="accent6">
              <a:lumMod val="50000"/>
              <a:alpha val="7233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i="1" dirty="0"/>
              <a:t>If any of you has a dispute with another do you dare to take it before the ungodly for judgment instead of before the Lord’s people? </a:t>
            </a:r>
            <a:r>
              <a:rPr lang="en-AU" sz="2400" i="1" baseline="30000" dirty="0">
                <a:highlight>
                  <a:srgbClr val="000000"/>
                </a:highlight>
              </a:rPr>
              <a:t>2 </a:t>
            </a:r>
            <a:r>
              <a:rPr lang="en-AU" sz="2400" i="1" dirty="0">
                <a:highlight>
                  <a:srgbClr val="000000"/>
                </a:highlight>
              </a:rPr>
              <a:t>Or do you not know that the Lord’s people will judge the world? And if you are to judge the world, are you not competent to judge trivial cases? </a:t>
            </a:r>
            <a:r>
              <a:rPr lang="en-AU" sz="2400" i="1" baseline="30000" dirty="0">
                <a:highlight>
                  <a:srgbClr val="000000"/>
                </a:highlight>
              </a:rPr>
              <a:t>3 </a:t>
            </a:r>
            <a:r>
              <a:rPr lang="en-AU" sz="2400" i="1" dirty="0">
                <a:highlight>
                  <a:srgbClr val="000000"/>
                </a:highlight>
              </a:rPr>
              <a:t>Do you not know that we will judge angels? How much more the things of this life! </a:t>
            </a:r>
            <a:r>
              <a:rPr lang="en-AU" sz="2400" i="1" baseline="30000" dirty="0"/>
              <a:t>4 </a:t>
            </a:r>
            <a:r>
              <a:rPr lang="en-AU" sz="2400" i="1" dirty="0"/>
              <a:t>Therefore, if you have disputes about such matters, do you ask for a ruling from those whose way of life is scorned in the church? </a:t>
            </a:r>
            <a:r>
              <a:rPr lang="en-AU" sz="2400" i="1" baseline="30000" dirty="0"/>
              <a:t>5 </a:t>
            </a:r>
            <a:r>
              <a:rPr lang="en-AU" sz="2400" i="1" dirty="0"/>
              <a:t>I say this to shame you. </a:t>
            </a:r>
            <a:r>
              <a:rPr lang="en-AU" sz="2400" i="1" dirty="0">
                <a:highlight>
                  <a:srgbClr val="000000"/>
                </a:highlight>
              </a:rPr>
              <a:t>Is it possible that there is nobody among you wise enough to judge a dispute between believers? </a:t>
            </a:r>
            <a:r>
              <a:rPr lang="en-AU" sz="2400" i="1" baseline="30000" dirty="0"/>
              <a:t>6 </a:t>
            </a:r>
            <a:r>
              <a:rPr lang="en-AU" sz="2400" i="1" dirty="0"/>
              <a:t>But instead, one brother takes another to court—and this in front of unbelievers! </a:t>
            </a:r>
            <a:r>
              <a:rPr lang="en-AU" sz="2400" i="1" baseline="30000" dirty="0"/>
              <a:t>7 </a:t>
            </a:r>
            <a:r>
              <a:rPr lang="en-AU" sz="2400" i="1" dirty="0"/>
              <a:t>The very fact that you have lawsuits among you means you have been completely defeated already. </a:t>
            </a:r>
            <a:endParaRPr lang="en-US" sz="2400" i="1" dirty="0"/>
          </a:p>
        </p:txBody>
      </p:sp>
      <p:sp>
        <p:nvSpPr>
          <p:cNvPr id="3" name="Rectangle 2">
            <a:extLst>
              <a:ext uri="{FF2B5EF4-FFF2-40B4-BE49-F238E27FC236}">
                <a16:creationId xmlns:a16="http://schemas.microsoft.com/office/drawing/2014/main" id="{C9FE4057-5085-3444-8FC3-145E8F1ABA7B}"/>
              </a:ext>
            </a:extLst>
          </p:cNvPr>
          <p:cNvSpPr/>
          <p:nvPr/>
        </p:nvSpPr>
        <p:spPr>
          <a:xfrm>
            <a:off x="1" y="7265"/>
            <a:ext cx="9143999" cy="504628"/>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a:solidFill>
                  <a:schemeClr val="tx1"/>
                </a:solidFill>
              </a:rPr>
              <a:t>CHURCHES SHOULD BE </a:t>
            </a:r>
            <a:r>
              <a:rPr lang="en-US" sz="3000" b="1" dirty="0">
                <a:solidFill>
                  <a:schemeClr val="tx1"/>
                </a:solidFill>
              </a:rPr>
              <a:t>ABLE TO RESOLVE DISPUTES</a:t>
            </a:r>
          </a:p>
        </p:txBody>
      </p:sp>
    </p:spTree>
    <p:extLst>
      <p:ext uri="{BB962C8B-B14F-4D97-AF65-F5344CB8AC3E}">
        <p14:creationId xmlns:p14="http://schemas.microsoft.com/office/powerpoint/2010/main" val="536389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E41FC-2ECE-D241-AA66-216351BCB4E4}"/>
              </a:ext>
            </a:extLst>
          </p:cNvPr>
          <p:cNvSpPr>
            <a:spLocks noGrp="1"/>
          </p:cNvSpPr>
          <p:nvPr>
            <p:ph type="ctrTitle"/>
          </p:nvPr>
        </p:nvSpPr>
        <p:spPr>
          <a:xfrm>
            <a:off x="2" y="5019933"/>
            <a:ext cx="9143998" cy="651981"/>
          </a:xfrm>
        </p:spPr>
        <p:txBody>
          <a:bodyPr>
            <a:noAutofit/>
          </a:bodyPr>
          <a:lstStyle/>
          <a:p>
            <a:r>
              <a:rPr lang="en-US" sz="2800" i="1" dirty="0">
                <a:latin typeface="+mn-lt"/>
              </a:rPr>
              <a:t>cultivating unity in the church</a:t>
            </a:r>
            <a:r>
              <a:rPr lang="en-US" sz="2800" dirty="0">
                <a:latin typeface="+mn-lt"/>
              </a:rPr>
              <a:t>: </a:t>
            </a:r>
            <a:br>
              <a:rPr lang="en-US" sz="3200" dirty="0">
                <a:latin typeface="+mn-lt"/>
              </a:rPr>
            </a:br>
            <a:r>
              <a:rPr lang="en-US" sz="2400" dirty="0"/>
              <a:t>1 CORINTHIANS 6:1-11</a:t>
            </a:r>
            <a:br>
              <a:rPr lang="en-US" sz="2200" dirty="0"/>
            </a:br>
            <a:endParaRPr lang="en-US" sz="3200" dirty="0">
              <a:latin typeface="+mn-lt"/>
            </a:endParaRPr>
          </a:p>
        </p:txBody>
      </p:sp>
      <p:sp>
        <p:nvSpPr>
          <p:cNvPr id="4" name="Rectangle 3">
            <a:extLst>
              <a:ext uri="{FF2B5EF4-FFF2-40B4-BE49-F238E27FC236}">
                <a16:creationId xmlns:a16="http://schemas.microsoft.com/office/drawing/2014/main" id="{AC15D8C4-BB25-EA4E-9874-CA2183BB9EEE}"/>
              </a:ext>
            </a:extLst>
          </p:cNvPr>
          <p:cNvSpPr/>
          <p:nvPr/>
        </p:nvSpPr>
        <p:spPr>
          <a:xfrm>
            <a:off x="0" y="0"/>
            <a:ext cx="9144000" cy="4345577"/>
          </a:xfrm>
          <a:prstGeom prst="rect">
            <a:avLst/>
          </a:prstGeom>
          <a:solidFill>
            <a:schemeClr val="bg1">
              <a:alpha val="5268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F948AA87-6586-BB4B-9F1D-B1CEE9D02169}"/>
              </a:ext>
            </a:extLst>
          </p:cNvPr>
          <p:cNvSpPr txBox="1">
            <a:spLocks/>
          </p:cNvSpPr>
          <p:nvPr/>
        </p:nvSpPr>
        <p:spPr>
          <a:xfrm>
            <a:off x="-1" y="1373966"/>
            <a:ext cx="4572000" cy="1099751"/>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4800" b="1" dirty="0">
                <a:solidFill>
                  <a:schemeClr val="accent6">
                    <a:lumMod val="50000"/>
                  </a:schemeClr>
                </a:solidFill>
                <a:latin typeface="+mn-lt"/>
              </a:rPr>
              <a:t>ANSWER 2 }</a:t>
            </a:r>
          </a:p>
          <a:p>
            <a:endParaRPr lang="en-US" sz="1800" b="1" dirty="0">
              <a:solidFill>
                <a:schemeClr val="accent6">
                  <a:lumMod val="50000"/>
                </a:schemeClr>
              </a:solidFill>
              <a:latin typeface="+mn-lt"/>
            </a:endParaRPr>
          </a:p>
        </p:txBody>
      </p:sp>
      <p:sp>
        <p:nvSpPr>
          <p:cNvPr id="5" name="Rectangle 4">
            <a:extLst>
              <a:ext uri="{FF2B5EF4-FFF2-40B4-BE49-F238E27FC236}">
                <a16:creationId xmlns:a16="http://schemas.microsoft.com/office/drawing/2014/main" id="{B18D5A3B-88A5-7B4B-A755-9071E23C9A23}"/>
              </a:ext>
            </a:extLst>
          </p:cNvPr>
          <p:cNvSpPr/>
          <p:nvPr/>
        </p:nvSpPr>
        <p:spPr>
          <a:xfrm>
            <a:off x="0" y="3360770"/>
            <a:ext cx="9144001" cy="733424"/>
          </a:xfrm>
          <a:prstGeom prst="rect">
            <a:avLst/>
          </a:prstGeom>
          <a:solidFill>
            <a:schemeClr val="accent6">
              <a:lumMod val="50000"/>
              <a:alpha val="7233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dirty="0"/>
              <a:t>[6:1-7-11]</a:t>
            </a:r>
            <a:endParaRPr lang="en-US" sz="2800" dirty="0"/>
          </a:p>
        </p:txBody>
      </p:sp>
      <p:sp>
        <p:nvSpPr>
          <p:cNvPr id="7" name="Title 1">
            <a:extLst>
              <a:ext uri="{FF2B5EF4-FFF2-40B4-BE49-F238E27FC236}">
                <a16:creationId xmlns:a16="http://schemas.microsoft.com/office/drawing/2014/main" id="{4783963A-5805-4440-B61E-58058824CD66}"/>
              </a:ext>
            </a:extLst>
          </p:cNvPr>
          <p:cNvSpPr txBox="1">
            <a:spLocks/>
          </p:cNvSpPr>
          <p:nvPr/>
        </p:nvSpPr>
        <p:spPr>
          <a:xfrm>
            <a:off x="4152900" y="1572015"/>
            <a:ext cx="4572000" cy="1099751"/>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7200" b="1" dirty="0">
                <a:solidFill>
                  <a:schemeClr val="accent6">
                    <a:lumMod val="50000"/>
                  </a:schemeClr>
                </a:solidFill>
                <a:latin typeface="+mn-lt"/>
              </a:rPr>
              <a:t>Overlook</a:t>
            </a:r>
          </a:p>
          <a:p>
            <a:r>
              <a:rPr lang="en-US" sz="7200" b="1" dirty="0">
                <a:solidFill>
                  <a:schemeClr val="accent6">
                    <a:lumMod val="50000"/>
                  </a:schemeClr>
                </a:solidFill>
                <a:latin typeface="+mn-lt"/>
              </a:rPr>
              <a:t>wrongs</a:t>
            </a:r>
          </a:p>
        </p:txBody>
      </p:sp>
    </p:spTree>
    <p:extLst>
      <p:ext uri="{BB962C8B-B14F-4D97-AF65-F5344CB8AC3E}">
        <p14:creationId xmlns:p14="http://schemas.microsoft.com/office/powerpoint/2010/main" val="1772631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C15D8C4-BB25-EA4E-9874-CA2183BB9EEE}"/>
              </a:ext>
            </a:extLst>
          </p:cNvPr>
          <p:cNvSpPr/>
          <p:nvPr/>
        </p:nvSpPr>
        <p:spPr>
          <a:xfrm>
            <a:off x="0" y="0"/>
            <a:ext cx="9144000" cy="4345577"/>
          </a:xfrm>
          <a:prstGeom prst="rect">
            <a:avLst/>
          </a:prstGeom>
          <a:solidFill>
            <a:schemeClr val="bg1">
              <a:alpha val="5268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B18D5A3B-88A5-7B4B-A755-9071E23C9A23}"/>
              </a:ext>
            </a:extLst>
          </p:cNvPr>
          <p:cNvSpPr/>
          <p:nvPr/>
        </p:nvSpPr>
        <p:spPr>
          <a:xfrm>
            <a:off x="0" y="-1"/>
            <a:ext cx="9144001" cy="5143501"/>
          </a:xfrm>
          <a:prstGeom prst="rect">
            <a:avLst/>
          </a:prstGeom>
          <a:solidFill>
            <a:schemeClr val="accent6">
              <a:lumMod val="50000"/>
              <a:alpha val="7233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600" i="1" baseline="30000" dirty="0"/>
              <a:t>7 </a:t>
            </a:r>
            <a:r>
              <a:rPr lang="en-AU" sz="2600" i="1" dirty="0"/>
              <a:t>The very fact that you have lawsuits among you means you have been completely defeated already. </a:t>
            </a:r>
            <a:r>
              <a:rPr lang="en-AU" sz="3200" i="1" dirty="0">
                <a:highlight>
                  <a:srgbClr val="000000"/>
                </a:highlight>
              </a:rPr>
              <a:t>Why not rather be wronged? Why not rather be cheated?</a:t>
            </a:r>
            <a:r>
              <a:rPr lang="en-AU" sz="2400" i="1" dirty="0"/>
              <a:t> </a:t>
            </a:r>
            <a:r>
              <a:rPr lang="en-AU" sz="2600" i="1" baseline="30000" dirty="0"/>
              <a:t>8 </a:t>
            </a:r>
            <a:r>
              <a:rPr lang="en-AU" sz="2600" i="1" dirty="0"/>
              <a:t>Instead, you yourselves cheat and do wrong, and you do this to your brothers and sisters. </a:t>
            </a:r>
            <a:r>
              <a:rPr lang="en-AU" sz="2600" i="1" baseline="30000" dirty="0"/>
              <a:t>9 </a:t>
            </a:r>
            <a:r>
              <a:rPr lang="en-AU" sz="2600" i="1" dirty="0"/>
              <a:t>Or do you not know that wrongdoers will not inherit the kingdom of God? Do not be deceived: Neither the sexually immoral nor idolaters nor adulterers nor men who have sex with men</a:t>
            </a:r>
            <a:r>
              <a:rPr lang="en-AU" sz="2600" i="1" baseline="30000" dirty="0"/>
              <a:t> 10 </a:t>
            </a:r>
            <a:r>
              <a:rPr lang="en-AU" sz="2600" i="1" dirty="0"/>
              <a:t>nor thieves nor the greedy nor drunkards nor slanderers nor swindlers will inherit the kingdom of God. </a:t>
            </a:r>
            <a:r>
              <a:rPr lang="en-AU" sz="2600" i="1" baseline="30000" dirty="0"/>
              <a:t>11 </a:t>
            </a:r>
            <a:r>
              <a:rPr lang="en-AU" sz="2600" i="1" dirty="0"/>
              <a:t>And that is what some of you were. But you were washed, you were sanctified, you were justified in the name of the Lord Jesus Christ and by the Spirit of our God.</a:t>
            </a:r>
          </a:p>
        </p:txBody>
      </p:sp>
      <p:sp>
        <p:nvSpPr>
          <p:cNvPr id="3" name="Rectangle 2">
            <a:extLst>
              <a:ext uri="{FF2B5EF4-FFF2-40B4-BE49-F238E27FC236}">
                <a16:creationId xmlns:a16="http://schemas.microsoft.com/office/drawing/2014/main" id="{C9FE4057-5085-3444-8FC3-145E8F1ABA7B}"/>
              </a:ext>
            </a:extLst>
          </p:cNvPr>
          <p:cNvSpPr/>
          <p:nvPr/>
        </p:nvSpPr>
        <p:spPr>
          <a:xfrm>
            <a:off x="0" y="2022874"/>
            <a:ext cx="9144000" cy="2462629"/>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IF WE HAVE GENEROUS HEARTS, WE CAN SUFFER INJUSTICE WITHOUT RECOURSE TO JUSTICE</a:t>
            </a:r>
          </a:p>
          <a:p>
            <a:pPr algn="ctr"/>
            <a:endParaRPr lang="en-US" sz="1200" b="1" dirty="0">
              <a:solidFill>
                <a:schemeClr val="tx1"/>
              </a:solidFill>
            </a:endParaRPr>
          </a:p>
          <a:p>
            <a:pPr algn="ctr"/>
            <a:r>
              <a:rPr lang="en-US" sz="3200" b="1" dirty="0">
                <a:solidFill>
                  <a:schemeClr val="tx1"/>
                </a:solidFill>
              </a:rPr>
              <a:t>UMPIRES’ DECISIONS ARE ONLY ACCEPTED BY GENEROUS HEARTS ANYWAY </a:t>
            </a:r>
          </a:p>
        </p:txBody>
      </p:sp>
    </p:spTree>
    <p:extLst>
      <p:ext uri="{BB962C8B-B14F-4D97-AF65-F5344CB8AC3E}">
        <p14:creationId xmlns:p14="http://schemas.microsoft.com/office/powerpoint/2010/main" val="487938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E41FC-2ECE-D241-AA66-216351BCB4E4}"/>
              </a:ext>
            </a:extLst>
          </p:cNvPr>
          <p:cNvSpPr>
            <a:spLocks noGrp="1"/>
          </p:cNvSpPr>
          <p:nvPr>
            <p:ph type="ctrTitle"/>
          </p:nvPr>
        </p:nvSpPr>
        <p:spPr>
          <a:xfrm>
            <a:off x="2" y="5019933"/>
            <a:ext cx="9143998" cy="651981"/>
          </a:xfrm>
        </p:spPr>
        <p:txBody>
          <a:bodyPr>
            <a:noAutofit/>
          </a:bodyPr>
          <a:lstStyle/>
          <a:p>
            <a:r>
              <a:rPr lang="en-US" sz="2800" i="1" dirty="0">
                <a:latin typeface="+mn-lt"/>
              </a:rPr>
              <a:t>cultivating unity in the church</a:t>
            </a:r>
            <a:r>
              <a:rPr lang="en-US" sz="2800" dirty="0">
                <a:latin typeface="+mn-lt"/>
              </a:rPr>
              <a:t>: </a:t>
            </a:r>
            <a:br>
              <a:rPr lang="en-US" sz="3200" dirty="0">
                <a:latin typeface="+mn-lt"/>
              </a:rPr>
            </a:br>
            <a:r>
              <a:rPr lang="en-US" sz="2400" dirty="0"/>
              <a:t>1 CORINTHIANS 6:1-11</a:t>
            </a:r>
            <a:br>
              <a:rPr lang="en-US" sz="2200" dirty="0"/>
            </a:br>
            <a:endParaRPr lang="en-US" sz="3200" dirty="0">
              <a:latin typeface="+mn-lt"/>
            </a:endParaRPr>
          </a:p>
        </p:txBody>
      </p:sp>
      <p:sp>
        <p:nvSpPr>
          <p:cNvPr id="4" name="Rectangle 3">
            <a:extLst>
              <a:ext uri="{FF2B5EF4-FFF2-40B4-BE49-F238E27FC236}">
                <a16:creationId xmlns:a16="http://schemas.microsoft.com/office/drawing/2014/main" id="{AC15D8C4-BB25-EA4E-9874-CA2183BB9EEE}"/>
              </a:ext>
            </a:extLst>
          </p:cNvPr>
          <p:cNvSpPr/>
          <p:nvPr/>
        </p:nvSpPr>
        <p:spPr>
          <a:xfrm>
            <a:off x="0" y="0"/>
            <a:ext cx="9144000" cy="4345577"/>
          </a:xfrm>
          <a:prstGeom prst="rect">
            <a:avLst/>
          </a:prstGeom>
          <a:solidFill>
            <a:schemeClr val="bg1">
              <a:alpha val="5268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F948AA87-6586-BB4B-9F1D-B1CEE9D02169}"/>
              </a:ext>
            </a:extLst>
          </p:cNvPr>
          <p:cNvSpPr txBox="1">
            <a:spLocks/>
          </p:cNvSpPr>
          <p:nvPr/>
        </p:nvSpPr>
        <p:spPr>
          <a:xfrm>
            <a:off x="-1" y="1373966"/>
            <a:ext cx="4572000" cy="1099751"/>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4800" b="1" dirty="0">
                <a:solidFill>
                  <a:schemeClr val="accent6">
                    <a:lumMod val="50000"/>
                  </a:schemeClr>
                </a:solidFill>
                <a:latin typeface="+mn-lt"/>
              </a:rPr>
              <a:t>ANSWER 3 }</a:t>
            </a:r>
          </a:p>
          <a:p>
            <a:endParaRPr lang="en-US" sz="1800" b="1" dirty="0">
              <a:solidFill>
                <a:schemeClr val="accent6">
                  <a:lumMod val="50000"/>
                </a:schemeClr>
              </a:solidFill>
              <a:latin typeface="+mn-lt"/>
            </a:endParaRPr>
          </a:p>
        </p:txBody>
      </p:sp>
      <p:sp>
        <p:nvSpPr>
          <p:cNvPr id="5" name="Rectangle 4">
            <a:extLst>
              <a:ext uri="{FF2B5EF4-FFF2-40B4-BE49-F238E27FC236}">
                <a16:creationId xmlns:a16="http://schemas.microsoft.com/office/drawing/2014/main" id="{B18D5A3B-88A5-7B4B-A755-9071E23C9A23}"/>
              </a:ext>
            </a:extLst>
          </p:cNvPr>
          <p:cNvSpPr/>
          <p:nvPr/>
        </p:nvSpPr>
        <p:spPr>
          <a:xfrm>
            <a:off x="0" y="3360770"/>
            <a:ext cx="9144001" cy="733424"/>
          </a:xfrm>
          <a:prstGeom prst="rect">
            <a:avLst/>
          </a:prstGeom>
          <a:solidFill>
            <a:schemeClr val="accent6">
              <a:lumMod val="50000"/>
              <a:alpha val="7233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dirty="0"/>
              <a:t>[6:1-7-11]</a:t>
            </a:r>
            <a:endParaRPr lang="en-US" sz="2800" dirty="0"/>
          </a:p>
        </p:txBody>
      </p:sp>
      <p:sp>
        <p:nvSpPr>
          <p:cNvPr id="7" name="Title 1">
            <a:extLst>
              <a:ext uri="{FF2B5EF4-FFF2-40B4-BE49-F238E27FC236}">
                <a16:creationId xmlns:a16="http://schemas.microsoft.com/office/drawing/2014/main" id="{4783963A-5805-4440-B61E-58058824CD66}"/>
              </a:ext>
            </a:extLst>
          </p:cNvPr>
          <p:cNvSpPr txBox="1">
            <a:spLocks/>
          </p:cNvSpPr>
          <p:nvPr/>
        </p:nvSpPr>
        <p:spPr>
          <a:xfrm>
            <a:off x="3629025" y="2095364"/>
            <a:ext cx="5514975" cy="1099751"/>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5400" b="1" dirty="0">
                <a:solidFill>
                  <a:schemeClr val="accent6">
                    <a:lumMod val="50000"/>
                  </a:schemeClr>
                </a:solidFill>
                <a:latin typeface="+mn-lt"/>
              </a:rPr>
              <a:t>Don’t demand justice while behaving </a:t>
            </a:r>
          </a:p>
          <a:p>
            <a:r>
              <a:rPr lang="en-US" sz="5400" b="1" dirty="0">
                <a:solidFill>
                  <a:schemeClr val="accent6">
                    <a:lumMod val="50000"/>
                  </a:schemeClr>
                </a:solidFill>
                <a:latin typeface="+mn-lt"/>
              </a:rPr>
              <a:t>unjustly</a:t>
            </a:r>
          </a:p>
        </p:txBody>
      </p:sp>
    </p:spTree>
    <p:extLst>
      <p:ext uri="{BB962C8B-B14F-4D97-AF65-F5344CB8AC3E}">
        <p14:creationId xmlns:p14="http://schemas.microsoft.com/office/powerpoint/2010/main" val="1502869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C15D8C4-BB25-EA4E-9874-CA2183BB9EEE}"/>
              </a:ext>
            </a:extLst>
          </p:cNvPr>
          <p:cNvSpPr/>
          <p:nvPr/>
        </p:nvSpPr>
        <p:spPr>
          <a:xfrm>
            <a:off x="0" y="0"/>
            <a:ext cx="9144000" cy="4345577"/>
          </a:xfrm>
          <a:prstGeom prst="rect">
            <a:avLst/>
          </a:prstGeom>
          <a:solidFill>
            <a:schemeClr val="bg1">
              <a:alpha val="5268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B18D5A3B-88A5-7B4B-A755-9071E23C9A23}"/>
              </a:ext>
            </a:extLst>
          </p:cNvPr>
          <p:cNvSpPr/>
          <p:nvPr/>
        </p:nvSpPr>
        <p:spPr>
          <a:xfrm>
            <a:off x="0" y="0"/>
            <a:ext cx="9144001" cy="5143500"/>
          </a:xfrm>
          <a:prstGeom prst="rect">
            <a:avLst/>
          </a:prstGeom>
          <a:solidFill>
            <a:schemeClr val="accent6">
              <a:lumMod val="50000"/>
              <a:alpha val="7233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AU" sz="2400" i="1" baseline="30000" dirty="0"/>
          </a:p>
          <a:p>
            <a:r>
              <a:rPr lang="en-AU" sz="2200" i="1" baseline="30000" dirty="0"/>
              <a:t>7 </a:t>
            </a:r>
            <a:r>
              <a:rPr lang="en-AU" sz="2200" i="1" dirty="0"/>
              <a:t>The very fact that you have lawsuits among you means you have been completely defeated already. Why not rather be wronged? Why not rather be cheated? </a:t>
            </a:r>
            <a:r>
              <a:rPr lang="en-AU" sz="2600" i="1" baseline="30000" dirty="0">
                <a:highlight>
                  <a:srgbClr val="000000"/>
                </a:highlight>
              </a:rPr>
              <a:t>8 </a:t>
            </a:r>
            <a:r>
              <a:rPr lang="en-AU" sz="2600" i="1" dirty="0">
                <a:highlight>
                  <a:srgbClr val="000000"/>
                </a:highlight>
              </a:rPr>
              <a:t>Instead, you yourselves cheat and do wrong, and you do this to your brothers and sisters. </a:t>
            </a:r>
            <a:r>
              <a:rPr lang="en-AU" sz="2600" i="1" baseline="30000" dirty="0">
                <a:highlight>
                  <a:srgbClr val="000000"/>
                </a:highlight>
              </a:rPr>
              <a:t>9 </a:t>
            </a:r>
            <a:r>
              <a:rPr lang="en-AU" sz="2600" i="1" dirty="0">
                <a:highlight>
                  <a:srgbClr val="000000"/>
                </a:highlight>
              </a:rPr>
              <a:t>Or do you not know that wrongdoers will not inherit the kingdom of God? Do not be deceived: Neither the sexually immoral nor idolaters nor adulterers nor men who have sex with men</a:t>
            </a:r>
            <a:r>
              <a:rPr lang="en-AU" sz="2600" i="1" baseline="30000" dirty="0">
                <a:highlight>
                  <a:srgbClr val="000000"/>
                </a:highlight>
              </a:rPr>
              <a:t> 10 </a:t>
            </a:r>
            <a:r>
              <a:rPr lang="en-AU" sz="2600" i="1" dirty="0">
                <a:highlight>
                  <a:srgbClr val="000000"/>
                </a:highlight>
              </a:rPr>
              <a:t>nor thieves nor the greedy nor drunkards nor slanderers nor swindlers will inherit the kingdom of God. </a:t>
            </a:r>
            <a:r>
              <a:rPr lang="en-AU" sz="2600" i="1" baseline="30000" dirty="0">
                <a:highlight>
                  <a:srgbClr val="000000"/>
                </a:highlight>
              </a:rPr>
              <a:t>11 </a:t>
            </a:r>
            <a:r>
              <a:rPr lang="en-AU" sz="2600" i="1" dirty="0">
                <a:highlight>
                  <a:srgbClr val="000000"/>
                </a:highlight>
              </a:rPr>
              <a:t>And that is what some of you were. But you were washed, you were sanctified, you were justified in the name of the Lord Jesus Christ and by the Spirit of our God.</a:t>
            </a:r>
          </a:p>
        </p:txBody>
      </p:sp>
      <p:sp>
        <p:nvSpPr>
          <p:cNvPr id="3" name="Rectangle 2">
            <a:extLst>
              <a:ext uri="{FF2B5EF4-FFF2-40B4-BE49-F238E27FC236}">
                <a16:creationId xmlns:a16="http://schemas.microsoft.com/office/drawing/2014/main" id="{C9FE4057-5085-3444-8FC3-145E8F1ABA7B}"/>
              </a:ext>
            </a:extLst>
          </p:cNvPr>
          <p:cNvSpPr/>
          <p:nvPr/>
        </p:nvSpPr>
        <p:spPr>
          <a:xfrm>
            <a:off x="0" y="0"/>
            <a:ext cx="9144000" cy="542925"/>
          </a:xfrm>
          <a:prstGeom prst="rect">
            <a:avLst/>
          </a:prstGeom>
          <a:solidFill>
            <a:srgbClr val="FFFFFF">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CHANGED HEARTS &gt; CHANGED CONDUCT</a:t>
            </a:r>
          </a:p>
        </p:txBody>
      </p:sp>
    </p:spTree>
    <p:extLst>
      <p:ext uri="{BB962C8B-B14F-4D97-AF65-F5344CB8AC3E}">
        <p14:creationId xmlns:p14="http://schemas.microsoft.com/office/powerpoint/2010/main" val="4112998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5">
            <a:extLst>
              <a:ext uri="{FF2B5EF4-FFF2-40B4-BE49-F238E27FC236}">
                <a16:creationId xmlns:a16="http://schemas.microsoft.com/office/drawing/2014/main" id="{9C6CFC95-1419-624C-91C1-BE067B5834A2}"/>
              </a:ext>
            </a:extLst>
          </p:cNvPr>
          <p:cNvGraphicFramePr>
            <a:graphicFrameLocks noGrp="1"/>
          </p:cNvGraphicFramePr>
          <p:nvPr>
            <p:extLst>
              <p:ext uri="{D42A27DB-BD31-4B8C-83A1-F6EECF244321}">
                <p14:modId xmlns:p14="http://schemas.microsoft.com/office/powerpoint/2010/main" val="3284657335"/>
              </p:ext>
            </p:extLst>
          </p:nvPr>
        </p:nvGraphicFramePr>
        <p:xfrm>
          <a:off x="0" y="590671"/>
          <a:ext cx="9144000" cy="4574315"/>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252628016"/>
                    </a:ext>
                  </a:extLst>
                </a:gridCol>
                <a:gridCol w="3048000">
                  <a:extLst>
                    <a:ext uri="{9D8B030D-6E8A-4147-A177-3AD203B41FA5}">
                      <a16:colId xmlns:a16="http://schemas.microsoft.com/office/drawing/2014/main" val="3382379195"/>
                    </a:ext>
                  </a:extLst>
                </a:gridCol>
                <a:gridCol w="3048000">
                  <a:extLst>
                    <a:ext uri="{9D8B030D-6E8A-4147-A177-3AD203B41FA5}">
                      <a16:colId xmlns:a16="http://schemas.microsoft.com/office/drawing/2014/main" val="4026380564"/>
                    </a:ext>
                  </a:extLst>
                </a:gridCol>
              </a:tblGrid>
              <a:tr h="550955">
                <a:tc>
                  <a:txBody>
                    <a:bodyPr/>
                    <a:lstStyle/>
                    <a:p>
                      <a:pPr algn="ctr"/>
                      <a:r>
                        <a:rPr lang="en-US" sz="2800" dirty="0">
                          <a:ln w="3175">
                            <a:solidFill>
                              <a:schemeClr val="bg1"/>
                            </a:solidFill>
                          </a:ln>
                          <a:solidFill>
                            <a:schemeClr val="tx1"/>
                          </a:solidFill>
                        </a:rPr>
                        <a:t>COMMUNAL</a:t>
                      </a:r>
                    </a:p>
                  </a:txBody>
                  <a:tcPr>
                    <a:solidFill>
                      <a:srgbClr val="7030A0">
                        <a:alpha val="50000"/>
                      </a:srgbClr>
                    </a:solidFill>
                  </a:tcPr>
                </a:tc>
                <a:tc>
                  <a:txBody>
                    <a:bodyPr/>
                    <a:lstStyle/>
                    <a:p>
                      <a:pPr algn="ctr"/>
                      <a:r>
                        <a:rPr lang="en-US" sz="2800" dirty="0">
                          <a:ln w="3175">
                            <a:solidFill>
                              <a:schemeClr val="bg1"/>
                            </a:solidFill>
                          </a:ln>
                          <a:solidFill>
                            <a:schemeClr val="tx1"/>
                          </a:solidFill>
                        </a:rPr>
                        <a:t>CIVIL</a:t>
                      </a:r>
                    </a:p>
                  </a:txBody>
                  <a:tcPr>
                    <a:solidFill>
                      <a:schemeClr val="accent5">
                        <a:lumMod val="50000"/>
                        <a:alpha val="50000"/>
                      </a:schemeClr>
                    </a:solidFill>
                  </a:tcPr>
                </a:tc>
                <a:tc>
                  <a:txBody>
                    <a:bodyPr/>
                    <a:lstStyle/>
                    <a:p>
                      <a:pPr algn="ctr"/>
                      <a:r>
                        <a:rPr lang="en-US" sz="2800" dirty="0">
                          <a:ln w="3175">
                            <a:solidFill>
                              <a:schemeClr val="bg1"/>
                            </a:solidFill>
                          </a:ln>
                          <a:solidFill>
                            <a:schemeClr val="tx1"/>
                          </a:solidFill>
                        </a:rPr>
                        <a:t>CRIMINAL</a:t>
                      </a:r>
                    </a:p>
                  </a:txBody>
                  <a:tcPr>
                    <a:solidFill>
                      <a:srgbClr val="941651">
                        <a:alpha val="50000"/>
                      </a:srgbClr>
                    </a:solidFill>
                  </a:tcPr>
                </a:tc>
                <a:extLst>
                  <a:ext uri="{0D108BD9-81ED-4DB2-BD59-A6C34878D82A}">
                    <a16:rowId xmlns:a16="http://schemas.microsoft.com/office/drawing/2014/main" val="4286391843"/>
                  </a:ext>
                </a:extLst>
              </a:tr>
              <a:tr h="370840">
                <a:tc>
                  <a:txBody>
                    <a:bodyPr/>
                    <a:lstStyle/>
                    <a:p>
                      <a:pPr algn="ctr"/>
                      <a:r>
                        <a:rPr lang="en-US" sz="2400" b="1" dirty="0">
                          <a:solidFill>
                            <a:schemeClr val="bg1"/>
                          </a:solidFill>
                        </a:rPr>
                        <a:t>MATTHEW 18:15-16</a:t>
                      </a:r>
                    </a:p>
                  </a:txBody>
                  <a:tcPr>
                    <a:solidFill>
                      <a:srgbClr val="7030A0">
                        <a:alpha val="50000"/>
                      </a:srgbClr>
                    </a:solidFill>
                  </a:tcPr>
                </a:tc>
                <a:tc>
                  <a:txBody>
                    <a:bodyPr/>
                    <a:lstStyle/>
                    <a:p>
                      <a:pPr algn="ctr"/>
                      <a:endParaRPr lang="en-US" sz="2400" b="1" dirty="0">
                        <a:solidFill>
                          <a:schemeClr val="bg1"/>
                        </a:solidFill>
                      </a:endParaRPr>
                    </a:p>
                  </a:txBody>
                  <a:tcPr>
                    <a:solidFill>
                      <a:schemeClr val="accent5">
                        <a:lumMod val="50000"/>
                        <a:alpha val="50000"/>
                      </a:schemeClr>
                    </a:solidFill>
                  </a:tcPr>
                </a:tc>
                <a:tc>
                  <a:txBody>
                    <a:bodyPr/>
                    <a:lstStyle/>
                    <a:p>
                      <a:pPr algn="ctr"/>
                      <a:endParaRPr lang="en-US" sz="2400" b="1" dirty="0">
                        <a:solidFill>
                          <a:schemeClr val="bg1"/>
                        </a:solidFill>
                      </a:endParaRPr>
                    </a:p>
                  </a:txBody>
                  <a:tcPr>
                    <a:solidFill>
                      <a:srgbClr val="941651">
                        <a:alpha val="50000"/>
                      </a:srgbClr>
                    </a:solidFill>
                  </a:tcPr>
                </a:tc>
                <a:extLst>
                  <a:ext uri="{0D108BD9-81ED-4DB2-BD59-A6C34878D82A}">
                    <a16:rowId xmlns:a16="http://schemas.microsoft.com/office/drawing/2014/main" val="3967427762"/>
                  </a:ext>
                </a:extLst>
              </a:tr>
              <a:tr h="370840">
                <a:tc>
                  <a:txBody>
                    <a:bodyPr/>
                    <a:lstStyle/>
                    <a:p>
                      <a:pPr algn="ctr"/>
                      <a:r>
                        <a:rPr lang="en-US" sz="2400" i="1" dirty="0">
                          <a:solidFill>
                            <a:schemeClr val="bg1"/>
                          </a:solidFill>
                        </a:rPr>
                        <a:t>Person to person</a:t>
                      </a:r>
                    </a:p>
                  </a:txBody>
                  <a:tcPr>
                    <a:solidFill>
                      <a:srgbClr val="7030A0">
                        <a:alpha val="50000"/>
                      </a:srgbClr>
                    </a:solidFill>
                  </a:tcPr>
                </a:tc>
                <a:tc>
                  <a:txBody>
                    <a:bodyPr/>
                    <a:lstStyle/>
                    <a:p>
                      <a:pPr algn="ctr"/>
                      <a:endParaRPr lang="en-US" sz="2400" dirty="0">
                        <a:solidFill>
                          <a:schemeClr val="bg1"/>
                        </a:solidFill>
                      </a:endParaRPr>
                    </a:p>
                  </a:txBody>
                  <a:tcPr>
                    <a:solidFill>
                      <a:schemeClr val="accent5">
                        <a:lumMod val="50000"/>
                        <a:alpha val="50000"/>
                      </a:schemeClr>
                    </a:solidFill>
                  </a:tcPr>
                </a:tc>
                <a:tc>
                  <a:txBody>
                    <a:bodyPr/>
                    <a:lstStyle/>
                    <a:p>
                      <a:pPr algn="ctr"/>
                      <a:endParaRPr lang="en-US" sz="2400" i="1" dirty="0">
                        <a:solidFill>
                          <a:schemeClr val="bg1"/>
                        </a:solidFill>
                      </a:endParaRPr>
                    </a:p>
                  </a:txBody>
                  <a:tcPr>
                    <a:solidFill>
                      <a:srgbClr val="941651">
                        <a:alpha val="50000"/>
                      </a:srgbClr>
                    </a:solidFill>
                  </a:tcPr>
                </a:tc>
                <a:extLst>
                  <a:ext uri="{0D108BD9-81ED-4DB2-BD59-A6C34878D82A}">
                    <a16:rowId xmlns:a16="http://schemas.microsoft.com/office/drawing/2014/main" val="994375445"/>
                  </a:ext>
                </a:extLst>
              </a:tr>
              <a:tr h="370840">
                <a:tc>
                  <a:txBody>
                    <a:bodyPr/>
                    <a:lstStyle/>
                    <a:p>
                      <a:pPr algn="ctr"/>
                      <a:r>
                        <a:rPr lang="en-US" sz="2400" i="1" dirty="0">
                          <a:solidFill>
                            <a:schemeClr val="bg1"/>
                          </a:solidFill>
                        </a:rPr>
                        <a:t>Point out their fault</a:t>
                      </a:r>
                    </a:p>
                  </a:txBody>
                  <a:tcPr>
                    <a:solidFill>
                      <a:srgbClr val="7030A0">
                        <a:alpha val="50000"/>
                      </a:srgbClr>
                    </a:solidFill>
                  </a:tcPr>
                </a:tc>
                <a:tc>
                  <a:txBody>
                    <a:bodyPr/>
                    <a:lstStyle/>
                    <a:p>
                      <a:pPr algn="ctr"/>
                      <a:endParaRPr lang="en-US" sz="2400" dirty="0">
                        <a:solidFill>
                          <a:schemeClr val="bg1"/>
                        </a:solidFill>
                      </a:endParaRPr>
                    </a:p>
                  </a:txBody>
                  <a:tcPr>
                    <a:solidFill>
                      <a:schemeClr val="accent5">
                        <a:lumMod val="50000"/>
                        <a:alpha val="50000"/>
                      </a:schemeClr>
                    </a:solidFill>
                  </a:tcPr>
                </a:tc>
                <a:tc>
                  <a:txBody>
                    <a:bodyPr/>
                    <a:lstStyle/>
                    <a:p>
                      <a:pPr algn="ctr"/>
                      <a:endParaRPr lang="en-US" sz="2400" dirty="0">
                        <a:solidFill>
                          <a:schemeClr val="bg1"/>
                        </a:solidFill>
                      </a:endParaRPr>
                    </a:p>
                  </a:txBody>
                  <a:tcPr>
                    <a:solidFill>
                      <a:srgbClr val="941651">
                        <a:alpha val="50000"/>
                      </a:srgbClr>
                    </a:solidFill>
                  </a:tcPr>
                </a:tc>
                <a:extLst>
                  <a:ext uri="{0D108BD9-81ED-4DB2-BD59-A6C34878D82A}">
                    <a16:rowId xmlns:a16="http://schemas.microsoft.com/office/drawing/2014/main" val="3549395560"/>
                  </a:ext>
                </a:extLst>
              </a:tr>
              <a:tr h="370840">
                <a:tc>
                  <a:txBody>
                    <a:bodyPr/>
                    <a:lstStyle/>
                    <a:p>
                      <a:pPr algn="ctr"/>
                      <a:r>
                        <a:rPr lang="en-US" sz="2400" i="1" dirty="0">
                          <a:solidFill>
                            <a:schemeClr val="bg1"/>
                          </a:solidFill>
                        </a:rPr>
                        <a:t>Win them over</a:t>
                      </a:r>
                    </a:p>
                  </a:txBody>
                  <a:tcPr>
                    <a:solidFill>
                      <a:srgbClr val="7030A0">
                        <a:alpha val="50000"/>
                      </a:srgbClr>
                    </a:solidFill>
                  </a:tcPr>
                </a:tc>
                <a:tc>
                  <a:txBody>
                    <a:bodyPr/>
                    <a:lstStyle/>
                    <a:p>
                      <a:pPr algn="ctr"/>
                      <a:endParaRPr lang="en-US" sz="2400" dirty="0">
                        <a:solidFill>
                          <a:schemeClr val="bg1"/>
                        </a:solidFill>
                      </a:endParaRPr>
                    </a:p>
                  </a:txBody>
                  <a:tcPr>
                    <a:solidFill>
                      <a:schemeClr val="accent5">
                        <a:lumMod val="50000"/>
                        <a:alpha val="50000"/>
                      </a:schemeClr>
                    </a:solidFill>
                  </a:tcPr>
                </a:tc>
                <a:tc>
                  <a:txBody>
                    <a:bodyPr/>
                    <a:lstStyle/>
                    <a:p>
                      <a:pPr algn="ctr"/>
                      <a:endParaRPr lang="en-US" sz="2400" dirty="0">
                        <a:solidFill>
                          <a:schemeClr val="bg1"/>
                        </a:solidFill>
                      </a:endParaRPr>
                    </a:p>
                  </a:txBody>
                  <a:tcPr>
                    <a:solidFill>
                      <a:srgbClr val="941651">
                        <a:alpha val="50000"/>
                      </a:srgbClr>
                    </a:solidFill>
                  </a:tcPr>
                </a:tc>
                <a:extLst>
                  <a:ext uri="{0D108BD9-81ED-4DB2-BD59-A6C34878D82A}">
                    <a16:rowId xmlns:a16="http://schemas.microsoft.com/office/drawing/2014/main" val="4043079955"/>
                  </a:ext>
                </a:extLst>
              </a:tr>
              <a:tr h="370840">
                <a:tc>
                  <a:txBody>
                    <a:bodyPr/>
                    <a:lstStyle/>
                    <a:p>
                      <a:pPr algn="ctr"/>
                      <a:r>
                        <a:rPr lang="en-US" sz="2400" i="1" dirty="0">
                          <a:solidFill>
                            <a:schemeClr val="bg1"/>
                          </a:solidFill>
                        </a:rPr>
                        <a:t>Take two or three</a:t>
                      </a:r>
                    </a:p>
                  </a:txBody>
                  <a:tcPr>
                    <a:solidFill>
                      <a:srgbClr val="7030A0">
                        <a:alpha val="50000"/>
                      </a:srgbClr>
                    </a:solidFill>
                  </a:tcPr>
                </a:tc>
                <a:tc>
                  <a:txBody>
                    <a:bodyPr/>
                    <a:lstStyle/>
                    <a:p>
                      <a:pPr algn="ctr"/>
                      <a:endParaRPr lang="en-US" sz="2400" dirty="0">
                        <a:solidFill>
                          <a:schemeClr val="bg1"/>
                        </a:solidFill>
                      </a:endParaRPr>
                    </a:p>
                  </a:txBody>
                  <a:tcPr>
                    <a:solidFill>
                      <a:schemeClr val="accent5">
                        <a:lumMod val="50000"/>
                        <a:alpha val="50000"/>
                      </a:schemeClr>
                    </a:solidFill>
                  </a:tcPr>
                </a:tc>
                <a:tc>
                  <a:txBody>
                    <a:bodyPr/>
                    <a:lstStyle/>
                    <a:p>
                      <a:pPr algn="ctr"/>
                      <a:endParaRPr lang="en-US" sz="2400" dirty="0">
                        <a:solidFill>
                          <a:schemeClr val="bg1"/>
                        </a:solidFill>
                      </a:endParaRPr>
                    </a:p>
                  </a:txBody>
                  <a:tcPr>
                    <a:solidFill>
                      <a:srgbClr val="941651">
                        <a:alpha val="50000"/>
                      </a:srgbClr>
                    </a:solidFill>
                  </a:tcPr>
                </a:tc>
                <a:extLst>
                  <a:ext uri="{0D108BD9-81ED-4DB2-BD59-A6C34878D82A}">
                    <a16:rowId xmlns:a16="http://schemas.microsoft.com/office/drawing/2014/main" val="2355426998"/>
                  </a:ext>
                </a:extLst>
              </a:tr>
              <a:tr h="370840">
                <a:tc>
                  <a:txBody>
                    <a:bodyPr/>
                    <a:lstStyle/>
                    <a:p>
                      <a:pPr algn="ctr"/>
                      <a:r>
                        <a:rPr lang="en-US" sz="2400" i="1" dirty="0">
                          <a:solidFill>
                            <a:schemeClr val="bg1"/>
                          </a:solidFill>
                        </a:rPr>
                        <a:t>If they don’t listen take it to the Church</a:t>
                      </a:r>
                    </a:p>
                  </a:txBody>
                  <a:tcPr>
                    <a:solidFill>
                      <a:srgbClr val="7030A0">
                        <a:alpha val="50000"/>
                      </a:srgbClr>
                    </a:solidFill>
                  </a:tcPr>
                </a:tc>
                <a:tc>
                  <a:txBody>
                    <a:bodyPr/>
                    <a:lstStyle/>
                    <a:p>
                      <a:pPr algn="ctr"/>
                      <a:endParaRPr lang="en-US" sz="2400" dirty="0">
                        <a:solidFill>
                          <a:schemeClr val="bg1"/>
                        </a:solidFill>
                      </a:endParaRPr>
                    </a:p>
                  </a:txBody>
                  <a:tcPr>
                    <a:solidFill>
                      <a:schemeClr val="accent5">
                        <a:lumMod val="50000"/>
                        <a:alpha val="50000"/>
                      </a:schemeClr>
                    </a:solidFill>
                  </a:tcPr>
                </a:tc>
                <a:tc>
                  <a:txBody>
                    <a:bodyPr/>
                    <a:lstStyle/>
                    <a:p>
                      <a:pPr algn="ctr"/>
                      <a:endParaRPr lang="en-US" sz="2400" i="1" dirty="0">
                        <a:solidFill>
                          <a:schemeClr val="bg1"/>
                        </a:solidFill>
                      </a:endParaRPr>
                    </a:p>
                  </a:txBody>
                  <a:tcPr>
                    <a:solidFill>
                      <a:srgbClr val="941651">
                        <a:alpha val="50000"/>
                      </a:srgbClr>
                    </a:solidFill>
                  </a:tcPr>
                </a:tc>
                <a:extLst>
                  <a:ext uri="{0D108BD9-81ED-4DB2-BD59-A6C34878D82A}">
                    <a16:rowId xmlns:a16="http://schemas.microsoft.com/office/drawing/2014/main" val="2561070517"/>
                  </a:ext>
                </a:extLst>
              </a:tr>
              <a:tr h="370840">
                <a:tc>
                  <a:txBody>
                    <a:bodyPr/>
                    <a:lstStyle/>
                    <a:p>
                      <a:pPr algn="ctr"/>
                      <a:r>
                        <a:rPr lang="en-US" sz="2400" b="1" dirty="0">
                          <a:solidFill>
                            <a:schemeClr val="bg1"/>
                          </a:solidFill>
                        </a:rPr>
                        <a:t>MATTHEW 18:17-35</a:t>
                      </a:r>
                    </a:p>
                  </a:txBody>
                  <a:tcPr>
                    <a:solidFill>
                      <a:srgbClr val="7030A0">
                        <a:alpha val="50000"/>
                      </a:srgbClr>
                    </a:solidFill>
                  </a:tcPr>
                </a:tc>
                <a:tc>
                  <a:txBody>
                    <a:bodyPr/>
                    <a:lstStyle/>
                    <a:p>
                      <a:pPr algn="ctr"/>
                      <a:endParaRPr lang="en-US" sz="2400" b="1" dirty="0">
                        <a:solidFill>
                          <a:schemeClr val="bg1"/>
                        </a:solidFill>
                      </a:endParaRPr>
                    </a:p>
                  </a:txBody>
                  <a:tcPr>
                    <a:solidFill>
                      <a:schemeClr val="accent5">
                        <a:lumMod val="50000"/>
                        <a:alpha val="50000"/>
                      </a:schemeClr>
                    </a:solidFill>
                  </a:tcPr>
                </a:tc>
                <a:tc>
                  <a:txBody>
                    <a:bodyPr/>
                    <a:lstStyle/>
                    <a:p>
                      <a:pPr algn="ctr"/>
                      <a:endParaRPr lang="en-US" sz="2400" dirty="0">
                        <a:solidFill>
                          <a:schemeClr val="bg1"/>
                        </a:solidFill>
                      </a:endParaRPr>
                    </a:p>
                  </a:txBody>
                  <a:tcPr>
                    <a:solidFill>
                      <a:srgbClr val="941651">
                        <a:alpha val="50000"/>
                      </a:srgbClr>
                    </a:solidFill>
                  </a:tcPr>
                </a:tc>
                <a:extLst>
                  <a:ext uri="{0D108BD9-81ED-4DB2-BD59-A6C34878D82A}">
                    <a16:rowId xmlns:a16="http://schemas.microsoft.com/office/drawing/2014/main" val="1259581077"/>
                  </a:ext>
                </a:extLst>
              </a:tr>
              <a:tr h="370840">
                <a:tc>
                  <a:txBody>
                    <a:bodyPr/>
                    <a:lstStyle/>
                    <a:p>
                      <a:pPr algn="ctr"/>
                      <a:r>
                        <a:rPr lang="en-US" sz="2400" i="1" dirty="0">
                          <a:solidFill>
                            <a:schemeClr val="bg1"/>
                          </a:solidFill>
                        </a:rPr>
                        <a:t>Forgive 70 times 7</a:t>
                      </a:r>
                    </a:p>
                  </a:txBody>
                  <a:tcPr>
                    <a:solidFill>
                      <a:srgbClr val="7030A0">
                        <a:alpha val="50000"/>
                      </a:srgbClr>
                    </a:solidFill>
                  </a:tcPr>
                </a:tc>
                <a:tc>
                  <a:txBody>
                    <a:bodyPr/>
                    <a:lstStyle/>
                    <a:p>
                      <a:pPr algn="ctr"/>
                      <a:endParaRPr lang="en-US" sz="2400" dirty="0">
                        <a:solidFill>
                          <a:schemeClr val="bg1"/>
                        </a:solidFill>
                      </a:endParaRPr>
                    </a:p>
                  </a:txBody>
                  <a:tcPr>
                    <a:solidFill>
                      <a:schemeClr val="accent5">
                        <a:lumMod val="50000"/>
                        <a:alpha val="50000"/>
                      </a:schemeClr>
                    </a:solidFill>
                  </a:tcPr>
                </a:tc>
                <a:tc>
                  <a:txBody>
                    <a:bodyPr/>
                    <a:lstStyle/>
                    <a:p>
                      <a:pPr algn="ctr"/>
                      <a:endParaRPr lang="en-US" sz="2400" dirty="0">
                        <a:solidFill>
                          <a:schemeClr val="bg1"/>
                        </a:solidFill>
                      </a:endParaRPr>
                    </a:p>
                  </a:txBody>
                  <a:tcPr>
                    <a:solidFill>
                      <a:srgbClr val="941651">
                        <a:alpha val="50000"/>
                      </a:srgbClr>
                    </a:solidFill>
                  </a:tcPr>
                </a:tc>
                <a:extLst>
                  <a:ext uri="{0D108BD9-81ED-4DB2-BD59-A6C34878D82A}">
                    <a16:rowId xmlns:a16="http://schemas.microsoft.com/office/drawing/2014/main" val="2414212191"/>
                  </a:ext>
                </a:extLst>
              </a:tr>
            </a:tbl>
          </a:graphicData>
        </a:graphic>
      </p:graphicFrame>
      <p:sp>
        <p:nvSpPr>
          <p:cNvPr id="8" name="Title 1">
            <a:extLst>
              <a:ext uri="{FF2B5EF4-FFF2-40B4-BE49-F238E27FC236}">
                <a16:creationId xmlns:a16="http://schemas.microsoft.com/office/drawing/2014/main" id="{F948AA87-6586-BB4B-9F1D-B1CEE9D02169}"/>
              </a:ext>
            </a:extLst>
          </p:cNvPr>
          <p:cNvSpPr txBox="1">
            <a:spLocks/>
          </p:cNvSpPr>
          <p:nvPr/>
        </p:nvSpPr>
        <p:spPr>
          <a:xfrm>
            <a:off x="0" y="-234778"/>
            <a:ext cx="9144000" cy="825449"/>
          </a:xfrm>
          <a:prstGeom prst="rect">
            <a:avLst/>
          </a:prstGeom>
          <a:solidFill>
            <a:schemeClr val="bg1">
              <a:alpha val="64913"/>
            </a:schemeClr>
          </a:solidFill>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3200" b="1" dirty="0">
              <a:solidFill>
                <a:schemeClr val="accent6">
                  <a:lumMod val="50000"/>
                </a:schemeClr>
              </a:solidFill>
              <a:latin typeface="+mn-lt"/>
            </a:endParaRPr>
          </a:p>
          <a:p>
            <a:endParaRPr lang="en-US" sz="3200" b="1" dirty="0">
              <a:solidFill>
                <a:schemeClr val="accent6">
                  <a:lumMod val="50000"/>
                </a:schemeClr>
              </a:solidFill>
              <a:latin typeface="+mn-lt"/>
            </a:endParaRPr>
          </a:p>
          <a:p>
            <a:endParaRPr lang="en-US" sz="3200" b="1" dirty="0">
              <a:solidFill>
                <a:schemeClr val="accent6">
                  <a:lumMod val="50000"/>
                </a:schemeClr>
              </a:solidFill>
              <a:latin typeface="+mn-lt"/>
            </a:endParaRPr>
          </a:p>
          <a:p>
            <a:endParaRPr lang="en-US" sz="3200" b="1" dirty="0">
              <a:solidFill>
                <a:schemeClr val="accent6">
                  <a:lumMod val="50000"/>
                </a:schemeClr>
              </a:solidFill>
              <a:latin typeface="+mn-lt"/>
            </a:endParaRPr>
          </a:p>
          <a:p>
            <a:r>
              <a:rPr lang="en-US" sz="3200" b="1" dirty="0">
                <a:solidFill>
                  <a:schemeClr val="accent6">
                    <a:lumMod val="50000"/>
                  </a:schemeClr>
                </a:solidFill>
                <a:latin typeface="+mn-lt"/>
              </a:rPr>
              <a:t>RESOLVING MATTERS ACCORDING TO THE NT</a:t>
            </a:r>
          </a:p>
        </p:txBody>
      </p:sp>
    </p:spTree>
    <p:extLst>
      <p:ext uri="{BB962C8B-B14F-4D97-AF65-F5344CB8AC3E}">
        <p14:creationId xmlns:p14="http://schemas.microsoft.com/office/powerpoint/2010/main" val="4097871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5">
            <a:extLst>
              <a:ext uri="{FF2B5EF4-FFF2-40B4-BE49-F238E27FC236}">
                <a16:creationId xmlns:a16="http://schemas.microsoft.com/office/drawing/2014/main" id="{9C6CFC95-1419-624C-91C1-BE067B5834A2}"/>
              </a:ext>
            </a:extLst>
          </p:cNvPr>
          <p:cNvGraphicFramePr>
            <a:graphicFrameLocks noGrp="1"/>
          </p:cNvGraphicFramePr>
          <p:nvPr>
            <p:extLst>
              <p:ext uri="{D42A27DB-BD31-4B8C-83A1-F6EECF244321}">
                <p14:modId xmlns:p14="http://schemas.microsoft.com/office/powerpoint/2010/main" val="1870271971"/>
              </p:ext>
            </p:extLst>
          </p:nvPr>
        </p:nvGraphicFramePr>
        <p:xfrm>
          <a:off x="0" y="590671"/>
          <a:ext cx="9144000" cy="4574315"/>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252628016"/>
                    </a:ext>
                  </a:extLst>
                </a:gridCol>
                <a:gridCol w="3048000">
                  <a:extLst>
                    <a:ext uri="{9D8B030D-6E8A-4147-A177-3AD203B41FA5}">
                      <a16:colId xmlns:a16="http://schemas.microsoft.com/office/drawing/2014/main" val="3382379195"/>
                    </a:ext>
                  </a:extLst>
                </a:gridCol>
                <a:gridCol w="3048000">
                  <a:extLst>
                    <a:ext uri="{9D8B030D-6E8A-4147-A177-3AD203B41FA5}">
                      <a16:colId xmlns:a16="http://schemas.microsoft.com/office/drawing/2014/main" val="4026380564"/>
                    </a:ext>
                  </a:extLst>
                </a:gridCol>
              </a:tblGrid>
              <a:tr h="550955">
                <a:tc>
                  <a:txBody>
                    <a:bodyPr/>
                    <a:lstStyle/>
                    <a:p>
                      <a:pPr algn="ctr"/>
                      <a:r>
                        <a:rPr lang="en-US" sz="2800" dirty="0">
                          <a:ln w="3175">
                            <a:solidFill>
                              <a:schemeClr val="bg1"/>
                            </a:solidFill>
                          </a:ln>
                          <a:solidFill>
                            <a:schemeClr val="tx1"/>
                          </a:solidFill>
                        </a:rPr>
                        <a:t>COMMUNAL</a:t>
                      </a:r>
                    </a:p>
                  </a:txBody>
                  <a:tcPr>
                    <a:solidFill>
                      <a:srgbClr val="7030A0">
                        <a:alpha val="50000"/>
                      </a:srgbClr>
                    </a:solidFill>
                  </a:tcPr>
                </a:tc>
                <a:tc>
                  <a:txBody>
                    <a:bodyPr/>
                    <a:lstStyle/>
                    <a:p>
                      <a:pPr algn="ctr"/>
                      <a:r>
                        <a:rPr lang="en-US" sz="2800" dirty="0">
                          <a:ln w="3175">
                            <a:solidFill>
                              <a:schemeClr val="bg1"/>
                            </a:solidFill>
                          </a:ln>
                          <a:solidFill>
                            <a:schemeClr val="tx1"/>
                          </a:solidFill>
                        </a:rPr>
                        <a:t>CIVIL</a:t>
                      </a:r>
                    </a:p>
                  </a:txBody>
                  <a:tcPr>
                    <a:solidFill>
                      <a:schemeClr val="accent5">
                        <a:lumMod val="50000"/>
                        <a:alpha val="50000"/>
                      </a:schemeClr>
                    </a:solidFill>
                  </a:tcPr>
                </a:tc>
                <a:tc>
                  <a:txBody>
                    <a:bodyPr/>
                    <a:lstStyle/>
                    <a:p>
                      <a:pPr algn="ctr"/>
                      <a:r>
                        <a:rPr lang="en-US" sz="2800" dirty="0">
                          <a:ln w="3175">
                            <a:solidFill>
                              <a:schemeClr val="bg1"/>
                            </a:solidFill>
                          </a:ln>
                          <a:solidFill>
                            <a:schemeClr val="tx1"/>
                          </a:solidFill>
                        </a:rPr>
                        <a:t>CRIMINAL</a:t>
                      </a:r>
                    </a:p>
                  </a:txBody>
                  <a:tcPr>
                    <a:solidFill>
                      <a:srgbClr val="941651">
                        <a:alpha val="50000"/>
                      </a:srgbClr>
                    </a:solidFill>
                  </a:tcPr>
                </a:tc>
                <a:extLst>
                  <a:ext uri="{0D108BD9-81ED-4DB2-BD59-A6C34878D82A}">
                    <a16:rowId xmlns:a16="http://schemas.microsoft.com/office/drawing/2014/main" val="4286391843"/>
                  </a:ext>
                </a:extLst>
              </a:tr>
              <a:tr h="370840">
                <a:tc>
                  <a:txBody>
                    <a:bodyPr/>
                    <a:lstStyle/>
                    <a:p>
                      <a:pPr algn="ctr"/>
                      <a:r>
                        <a:rPr lang="en-US" sz="2400" b="1" dirty="0">
                          <a:solidFill>
                            <a:schemeClr val="bg1"/>
                          </a:solidFill>
                        </a:rPr>
                        <a:t>MATTHEW 18:15-16</a:t>
                      </a:r>
                    </a:p>
                  </a:txBody>
                  <a:tcPr>
                    <a:solidFill>
                      <a:srgbClr val="7030A0">
                        <a:alpha val="50000"/>
                      </a:srgbClr>
                    </a:solidFill>
                  </a:tcPr>
                </a:tc>
                <a:tc>
                  <a:txBody>
                    <a:bodyPr/>
                    <a:lstStyle/>
                    <a:p>
                      <a:pPr algn="ctr"/>
                      <a:r>
                        <a:rPr lang="en-US" sz="2400" b="1" dirty="0">
                          <a:solidFill>
                            <a:schemeClr val="bg1"/>
                          </a:solidFill>
                        </a:rPr>
                        <a:t>1 CORINTHIANS 6:1-6</a:t>
                      </a:r>
                    </a:p>
                  </a:txBody>
                  <a:tcPr>
                    <a:solidFill>
                      <a:schemeClr val="accent5">
                        <a:lumMod val="50000"/>
                        <a:alpha val="50000"/>
                      </a:schemeClr>
                    </a:solidFill>
                  </a:tcPr>
                </a:tc>
                <a:tc>
                  <a:txBody>
                    <a:bodyPr/>
                    <a:lstStyle/>
                    <a:p>
                      <a:pPr algn="ctr"/>
                      <a:endParaRPr lang="en-US" sz="2400" b="1" dirty="0">
                        <a:solidFill>
                          <a:schemeClr val="bg1"/>
                        </a:solidFill>
                      </a:endParaRPr>
                    </a:p>
                  </a:txBody>
                  <a:tcPr>
                    <a:solidFill>
                      <a:srgbClr val="941651">
                        <a:alpha val="50000"/>
                      </a:srgbClr>
                    </a:solidFill>
                  </a:tcPr>
                </a:tc>
                <a:extLst>
                  <a:ext uri="{0D108BD9-81ED-4DB2-BD59-A6C34878D82A}">
                    <a16:rowId xmlns:a16="http://schemas.microsoft.com/office/drawing/2014/main" val="3967427762"/>
                  </a:ext>
                </a:extLst>
              </a:tr>
              <a:tr h="370840">
                <a:tc>
                  <a:txBody>
                    <a:bodyPr/>
                    <a:lstStyle/>
                    <a:p>
                      <a:pPr algn="ctr"/>
                      <a:r>
                        <a:rPr lang="en-US" sz="2400" i="1" dirty="0">
                          <a:solidFill>
                            <a:schemeClr val="bg1"/>
                          </a:solidFill>
                        </a:rPr>
                        <a:t>Person to person</a:t>
                      </a:r>
                    </a:p>
                  </a:txBody>
                  <a:tcPr>
                    <a:solidFill>
                      <a:srgbClr val="7030A0">
                        <a:alpha val="50000"/>
                      </a:srgbClr>
                    </a:solidFill>
                  </a:tcPr>
                </a:tc>
                <a:tc>
                  <a:txBody>
                    <a:bodyPr/>
                    <a:lstStyle/>
                    <a:p>
                      <a:pPr algn="ctr"/>
                      <a:endParaRPr lang="en-US" sz="2400" dirty="0">
                        <a:solidFill>
                          <a:schemeClr val="bg1"/>
                        </a:solidFill>
                      </a:endParaRPr>
                    </a:p>
                  </a:txBody>
                  <a:tcPr>
                    <a:solidFill>
                      <a:schemeClr val="accent5">
                        <a:lumMod val="50000"/>
                        <a:alpha val="50000"/>
                      </a:schemeClr>
                    </a:solidFill>
                  </a:tcPr>
                </a:tc>
                <a:tc>
                  <a:txBody>
                    <a:bodyPr/>
                    <a:lstStyle/>
                    <a:p>
                      <a:pPr algn="ctr"/>
                      <a:endParaRPr lang="en-US" sz="2400" i="1" dirty="0">
                        <a:solidFill>
                          <a:schemeClr val="bg1"/>
                        </a:solidFill>
                      </a:endParaRPr>
                    </a:p>
                  </a:txBody>
                  <a:tcPr>
                    <a:solidFill>
                      <a:srgbClr val="941651">
                        <a:alpha val="50000"/>
                      </a:srgbClr>
                    </a:solidFill>
                  </a:tcPr>
                </a:tc>
                <a:extLst>
                  <a:ext uri="{0D108BD9-81ED-4DB2-BD59-A6C34878D82A}">
                    <a16:rowId xmlns:a16="http://schemas.microsoft.com/office/drawing/2014/main" val="994375445"/>
                  </a:ext>
                </a:extLst>
              </a:tr>
              <a:tr h="370840">
                <a:tc>
                  <a:txBody>
                    <a:bodyPr/>
                    <a:lstStyle/>
                    <a:p>
                      <a:pPr algn="ctr"/>
                      <a:r>
                        <a:rPr lang="en-US" sz="2400" i="1" dirty="0">
                          <a:solidFill>
                            <a:schemeClr val="bg1"/>
                          </a:solidFill>
                        </a:rPr>
                        <a:t>Point out their fault</a:t>
                      </a:r>
                    </a:p>
                  </a:txBody>
                  <a:tcPr>
                    <a:solidFill>
                      <a:srgbClr val="7030A0">
                        <a:alpha val="50000"/>
                      </a:srgbClr>
                    </a:solidFill>
                  </a:tcPr>
                </a:tc>
                <a:tc>
                  <a:txBody>
                    <a:bodyPr/>
                    <a:lstStyle/>
                    <a:p>
                      <a:pPr algn="ctr"/>
                      <a:endParaRPr lang="en-US" sz="2400" dirty="0">
                        <a:solidFill>
                          <a:schemeClr val="bg1"/>
                        </a:solidFill>
                      </a:endParaRPr>
                    </a:p>
                  </a:txBody>
                  <a:tcPr>
                    <a:solidFill>
                      <a:schemeClr val="accent5">
                        <a:lumMod val="50000"/>
                        <a:alpha val="50000"/>
                      </a:schemeClr>
                    </a:solidFill>
                  </a:tcPr>
                </a:tc>
                <a:tc>
                  <a:txBody>
                    <a:bodyPr/>
                    <a:lstStyle/>
                    <a:p>
                      <a:pPr algn="ctr"/>
                      <a:endParaRPr lang="en-US" sz="2400" dirty="0">
                        <a:solidFill>
                          <a:schemeClr val="bg1"/>
                        </a:solidFill>
                      </a:endParaRPr>
                    </a:p>
                  </a:txBody>
                  <a:tcPr>
                    <a:solidFill>
                      <a:srgbClr val="941651">
                        <a:alpha val="50000"/>
                      </a:srgbClr>
                    </a:solidFill>
                  </a:tcPr>
                </a:tc>
                <a:extLst>
                  <a:ext uri="{0D108BD9-81ED-4DB2-BD59-A6C34878D82A}">
                    <a16:rowId xmlns:a16="http://schemas.microsoft.com/office/drawing/2014/main" val="3549395560"/>
                  </a:ext>
                </a:extLst>
              </a:tr>
              <a:tr h="370840">
                <a:tc>
                  <a:txBody>
                    <a:bodyPr/>
                    <a:lstStyle/>
                    <a:p>
                      <a:pPr algn="ctr"/>
                      <a:r>
                        <a:rPr lang="en-US" sz="2400" i="1" dirty="0">
                          <a:solidFill>
                            <a:schemeClr val="bg1"/>
                          </a:solidFill>
                        </a:rPr>
                        <a:t>Win them over</a:t>
                      </a:r>
                    </a:p>
                  </a:txBody>
                  <a:tcPr>
                    <a:solidFill>
                      <a:srgbClr val="7030A0">
                        <a:alpha val="50000"/>
                      </a:srgbClr>
                    </a:solidFill>
                  </a:tcPr>
                </a:tc>
                <a:tc>
                  <a:txBody>
                    <a:bodyPr/>
                    <a:lstStyle/>
                    <a:p>
                      <a:pPr algn="ctr"/>
                      <a:endParaRPr lang="en-US" sz="2400" dirty="0">
                        <a:solidFill>
                          <a:schemeClr val="bg1"/>
                        </a:solidFill>
                      </a:endParaRPr>
                    </a:p>
                  </a:txBody>
                  <a:tcPr>
                    <a:solidFill>
                      <a:schemeClr val="accent5">
                        <a:lumMod val="50000"/>
                        <a:alpha val="50000"/>
                      </a:schemeClr>
                    </a:solidFill>
                  </a:tcPr>
                </a:tc>
                <a:tc>
                  <a:txBody>
                    <a:bodyPr/>
                    <a:lstStyle/>
                    <a:p>
                      <a:pPr algn="ctr"/>
                      <a:endParaRPr lang="en-US" sz="2400" dirty="0">
                        <a:solidFill>
                          <a:schemeClr val="bg1"/>
                        </a:solidFill>
                      </a:endParaRPr>
                    </a:p>
                  </a:txBody>
                  <a:tcPr>
                    <a:solidFill>
                      <a:srgbClr val="941651">
                        <a:alpha val="50000"/>
                      </a:srgbClr>
                    </a:solidFill>
                  </a:tcPr>
                </a:tc>
                <a:extLst>
                  <a:ext uri="{0D108BD9-81ED-4DB2-BD59-A6C34878D82A}">
                    <a16:rowId xmlns:a16="http://schemas.microsoft.com/office/drawing/2014/main" val="4043079955"/>
                  </a:ext>
                </a:extLst>
              </a:tr>
              <a:tr h="370840">
                <a:tc>
                  <a:txBody>
                    <a:bodyPr/>
                    <a:lstStyle/>
                    <a:p>
                      <a:pPr algn="ctr"/>
                      <a:r>
                        <a:rPr lang="en-US" sz="2400" i="1" dirty="0">
                          <a:solidFill>
                            <a:schemeClr val="bg1"/>
                          </a:solidFill>
                        </a:rPr>
                        <a:t>Take two or three</a:t>
                      </a:r>
                    </a:p>
                  </a:txBody>
                  <a:tcPr>
                    <a:solidFill>
                      <a:srgbClr val="7030A0">
                        <a:alpha val="50000"/>
                      </a:srgbClr>
                    </a:solidFill>
                  </a:tcPr>
                </a:tc>
                <a:tc>
                  <a:txBody>
                    <a:bodyPr/>
                    <a:lstStyle/>
                    <a:p>
                      <a:pPr algn="ctr"/>
                      <a:endParaRPr lang="en-US" sz="2400" dirty="0">
                        <a:solidFill>
                          <a:schemeClr val="bg1"/>
                        </a:solidFill>
                      </a:endParaRPr>
                    </a:p>
                  </a:txBody>
                  <a:tcPr>
                    <a:solidFill>
                      <a:schemeClr val="accent5">
                        <a:lumMod val="50000"/>
                        <a:alpha val="50000"/>
                      </a:schemeClr>
                    </a:solidFill>
                  </a:tcPr>
                </a:tc>
                <a:tc>
                  <a:txBody>
                    <a:bodyPr/>
                    <a:lstStyle/>
                    <a:p>
                      <a:pPr algn="ctr"/>
                      <a:endParaRPr lang="en-US" sz="2400" dirty="0">
                        <a:solidFill>
                          <a:schemeClr val="bg1"/>
                        </a:solidFill>
                      </a:endParaRPr>
                    </a:p>
                  </a:txBody>
                  <a:tcPr>
                    <a:solidFill>
                      <a:srgbClr val="941651">
                        <a:alpha val="50000"/>
                      </a:srgbClr>
                    </a:solidFill>
                  </a:tcPr>
                </a:tc>
                <a:extLst>
                  <a:ext uri="{0D108BD9-81ED-4DB2-BD59-A6C34878D82A}">
                    <a16:rowId xmlns:a16="http://schemas.microsoft.com/office/drawing/2014/main" val="2355426998"/>
                  </a:ext>
                </a:extLst>
              </a:tr>
              <a:tr h="370840">
                <a:tc>
                  <a:txBody>
                    <a:bodyPr/>
                    <a:lstStyle/>
                    <a:p>
                      <a:pPr algn="ctr"/>
                      <a:r>
                        <a:rPr lang="en-US" sz="2400" i="1" dirty="0">
                          <a:solidFill>
                            <a:schemeClr val="bg1"/>
                          </a:solidFill>
                        </a:rPr>
                        <a:t>If they don’t listen take it to the Church</a:t>
                      </a:r>
                    </a:p>
                  </a:txBody>
                  <a:tcPr>
                    <a:solidFill>
                      <a:srgbClr val="7030A0">
                        <a:alpha val="50000"/>
                      </a:srgbClr>
                    </a:solidFill>
                  </a:tcPr>
                </a:tc>
                <a:tc>
                  <a:txBody>
                    <a:bodyPr/>
                    <a:lstStyle/>
                    <a:p>
                      <a:pPr algn="ctr"/>
                      <a:r>
                        <a:rPr lang="en-US" sz="2400" i="1" dirty="0">
                          <a:solidFill>
                            <a:schemeClr val="bg1"/>
                          </a:solidFill>
                        </a:rPr>
                        <a:t>Church tribunals to settle civil disputes</a:t>
                      </a:r>
                    </a:p>
                  </a:txBody>
                  <a:tcPr>
                    <a:solidFill>
                      <a:schemeClr val="accent5">
                        <a:lumMod val="50000"/>
                        <a:alpha val="50000"/>
                      </a:schemeClr>
                    </a:solidFill>
                  </a:tcPr>
                </a:tc>
                <a:tc>
                  <a:txBody>
                    <a:bodyPr/>
                    <a:lstStyle/>
                    <a:p>
                      <a:pPr algn="ctr"/>
                      <a:endParaRPr lang="en-US" sz="2400" i="1" dirty="0">
                        <a:solidFill>
                          <a:schemeClr val="bg1"/>
                        </a:solidFill>
                      </a:endParaRPr>
                    </a:p>
                  </a:txBody>
                  <a:tcPr>
                    <a:solidFill>
                      <a:srgbClr val="941651">
                        <a:alpha val="50000"/>
                      </a:srgbClr>
                    </a:solidFill>
                  </a:tcPr>
                </a:tc>
                <a:extLst>
                  <a:ext uri="{0D108BD9-81ED-4DB2-BD59-A6C34878D82A}">
                    <a16:rowId xmlns:a16="http://schemas.microsoft.com/office/drawing/2014/main" val="2561070517"/>
                  </a:ext>
                </a:extLst>
              </a:tr>
              <a:tr h="370840">
                <a:tc>
                  <a:txBody>
                    <a:bodyPr/>
                    <a:lstStyle/>
                    <a:p>
                      <a:pPr algn="ctr"/>
                      <a:r>
                        <a:rPr lang="en-US" sz="2400" b="1" dirty="0">
                          <a:solidFill>
                            <a:schemeClr val="bg1"/>
                          </a:solidFill>
                        </a:rPr>
                        <a:t>MATTHEW 18:17-35</a:t>
                      </a:r>
                    </a:p>
                  </a:txBody>
                  <a:tcPr>
                    <a:solidFill>
                      <a:srgbClr val="7030A0">
                        <a:alpha val="50000"/>
                      </a:srgbClr>
                    </a:solidFill>
                  </a:tcPr>
                </a:tc>
                <a:tc>
                  <a:txBody>
                    <a:bodyPr/>
                    <a:lstStyle/>
                    <a:p>
                      <a:pPr algn="ctr"/>
                      <a:r>
                        <a:rPr lang="en-US" sz="2400" b="1" dirty="0">
                          <a:solidFill>
                            <a:schemeClr val="bg1"/>
                          </a:solidFill>
                        </a:rPr>
                        <a:t>I CORINTHIANS 6:7</a:t>
                      </a:r>
                    </a:p>
                  </a:txBody>
                  <a:tcPr>
                    <a:solidFill>
                      <a:schemeClr val="accent5">
                        <a:lumMod val="50000"/>
                        <a:alpha val="50000"/>
                      </a:schemeClr>
                    </a:solidFill>
                  </a:tcPr>
                </a:tc>
                <a:tc>
                  <a:txBody>
                    <a:bodyPr/>
                    <a:lstStyle/>
                    <a:p>
                      <a:pPr algn="ctr"/>
                      <a:endParaRPr lang="en-US" sz="2400" dirty="0">
                        <a:solidFill>
                          <a:schemeClr val="bg1"/>
                        </a:solidFill>
                      </a:endParaRPr>
                    </a:p>
                  </a:txBody>
                  <a:tcPr>
                    <a:solidFill>
                      <a:srgbClr val="941651">
                        <a:alpha val="50000"/>
                      </a:srgbClr>
                    </a:solidFill>
                  </a:tcPr>
                </a:tc>
                <a:extLst>
                  <a:ext uri="{0D108BD9-81ED-4DB2-BD59-A6C34878D82A}">
                    <a16:rowId xmlns:a16="http://schemas.microsoft.com/office/drawing/2014/main" val="1259581077"/>
                  </a:ext>
                </a:extLst>
              </a:tr>
              <a:tr h="370840">
                <a:tc>
                  <a:txBody>
                    <a:bodyPr/>
                    <a:lstStyle/>
                    <a:p>
                      <a:pPr algn="ctr"/>
                      <a:r>
                        <a:rPr lang="en-US" sz="2400" i="1" dirty="0">
                          <a:solidFill>
                            <a:schemeClr val="bg1"/>
                          </a:solidFill>
                        </a:rPr>
                        <a:t>Forgive 70 times 7</a:t>
                      </a:r>
                    </a:p>
                  </a:txBody>
                  <a:tcPr>
                    <a:solidFill>
                      <a:srgbClr val="7030A0">
                        <a:alpha val="50000"/>
                      </a:srgbClr>
                    </a:solidFill>
                  </a:tcPr>
                </a:tc>
                <a:tc>
                  <a:txBody>
                    <a:bodyPr/>
                    <a:lstStyle/>
                    <a:p>
                      <a:pPr algn="ctr"/>
                      <a:r>
                        <a:rPr lang="en-US" sz="2400" i="1" dirty="0">
                          <a:solidFill>
                            <a:schemeClr val="bg1"/>
                          </a:solidFill>
                        </a:rPr>
                        <a:t>Rather be cheated </a:t>
                      </a:r>
                    </a:p>
                  </a:txBody>
                  <a:tcPr>
                    <a:solidFill>
                      <a:schemeClr val="accent5">
                        <a:lumMod val="50000"/>
                        <a:alpha val="50000"/>
                      </a:schemeClr>
                    </a:solidFill>
                  </a:tcPr>
                </a:tc>
                <a:tc>
                  <a:txBody>
                    <a:bodyPr/>
                    <a:lstStyle/>
                    <a:p>
                      <a:pPr algn="ctr"/>
                      <a:endParaRPr lang="en-US" sz="2400" dirty="0">
                        <a:solidFill>
                          <a:schemeClr val="bg1"/>
                        </a:solidFill>
                      </a:endParaRPr>
                    </a:p>
                  </a:txBody>
                  <a:tcPr>
                    <a:solidFill>
                      <a:srgbClr val="941651">
                        <a:alpha val="50000"/>
                      </a:srgbClr>
                    </a:solidFill>
                  </a:tcPr>
                </a:tc>
                <a:extLst>
                  <a:ext uri="{0D108BD9-81ED-4DB2-BD59-A6C34878D82A}">
                    <a16:rowId xmlns:a16="http://schemas.microsoft.com/office/drawing/2014/main" val="2414212191"/>
                  </a:ext>
                </a:extLst>
              </a:tr>
            </a:tbl>
          </a:graphicData>
        </a:graphic>
      </p:graphicFrame>
      <p:sp>
        <p:nvSpPr>
          <p:cNvPr id="8" name="Title 1">
            <a:extLst>
              <a:ext uri="{FF2B5EF4-FFF2-40B4-BE49-F238E27FC236}">
                <a16:creationId xmlns:a16="http://schemas.microsoft.com/office/drawing/2014/main" id="{F948AA87-6586-BB4B-9F1D-B1CEE9D02169}"/>
              </a:ext>
            </a:extLst>
          </p:cNvPr>
          <p:cNvSpPr txBox="1">
            <a:spLocks/>
          </p:cNvSpPr>
          <p:nvPr/>
        </p:nvSpPr>
        <p:spPr>
          <a:xfrm>
            <a:off x="0" y="-234778"/>
            <a:ext cx="9144000" cy="825449"/>
          </a:xfrm>
          <a:prstGeom prst="rect">
            <a:avLst/>
          </a:prstGeom>
          <a:solidFill>
            <a:schemeClr val="bg1">
              <a:alpha val="64913"/>
            </a:schemeClr>
          </a:solidFill>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3200" b="1" dirty="0">
              <a:solidFill>
                <a:schemeClr val="accent6">
                  <a:lumMod val="50000"/>
                </a:schemeClr>
              </a:solidFill>
              <a:latin typeface="+mn-lt"/>
            </a:endParaRPr>
          </a:p>
          <a:p>
            <a:endParaRPr lang="en-US" sz="3200" b="1" dirty="0">
              <a:solidFill>
                <a:schemeClr val="accent6">
                  <a:lumMod val="50000"/>
                </a:schemeClr>
              </a:solidFill>
              <a:latin typeface="+mn-lt"/>
            </a:endParaRPr>
          </a:p>
          <a:p>
            <a:endParaRPr lang="en-US" sz="3200" b="1" dirty="0">
              <a:solidFill>
                <a:schemeClr val="accent6">
                  <a:lumMod val="50000"/>
                </a:schemeClr>
              </a:solidFill>
              <a:latin typeface="+mn-lt"/>
            </a:endParaRPr>
          </a:p>
          <a:p>
            <a:endParaRPr lang="en-US" sz="3200" b="1" dirty="0">
              <a:solidFill>
                <a:schemeClr val="accent6">
                  <a:lumMod val="50000"/>
                </a:schemeClr>
              </a:solidFill>
              <a:latin typeface="+mn-lt"/>
            </a:endParaRPr>
          </a:p>
          <a:p>
            <a:r>
              <a:rPr lang="en-US" sz="3200" b="1" dirty="0">
                <a:solidFill>
                  <a:schemeClr val="accent6">
                    <a:lumMod val="50000"/>
                  </a:schemeClr>
                </a:solidFill>
                <a:latin typeface="+mn-lt"/>
              </a:rPr>
              <a:t>RESOLVING MATTERS ACCORDING TO THE NT</a:t>
            </a:r>
          </a:p>
        </p:txBody>
      </p:sp>
    </p:spTree>
    <p:extLst>
      <p:ext uri="{BB962C8B-B14F-4D97-AF65-F5344CB8AC3E}">
        <p14:creationId xmlns:p14="http://schemas.microsoft.com/office/powerpoint/2010/main" val="235021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5">
            <a:extLst>
              <a:ext uri="{FF2B5EF4-FFF2-40B4-BE49-F238E27FC236}">
                <a16:creationId xmlns:a16="http://schemas.microsoft.com/office/drawing/2014/main" id="{9C6CFC95-1419-624C-91C1-BE067B5834A2}"/>
              </a:ext>
            </a:extLst>
          </p:cNvPr>
          <p:cNvGraphicFramePr>
            <a:graphicFrameLocks noGrp="1"/>
          </p:cNvGraphicFramePr>
          <p:nvPr>
            <p:extLst>
              <p:ext uri="{D42A27DB-BD31-4B8C-83A1-F6EECF244321}">
                <p14:modId xmlns:p14="http://schemas.microsoft.com/office/powerpoint/2010/main" val="3298539450"/>
              </p:ext>
            </p:extLst>
          </p:nvPr>
        </p:nvGraphicFramePr>
        <p:xfrm>
          <a:off x="0" y="590671"/>
          <a:ext cx="9144000" cy="4574315"/>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252628016"/>
                    </a:ext>
                  </a:extLst>
                </a:gridCol>
                <a:gridCol w="3048000">
                  <a:extLst>
                    <a:ext uri="{9D8B030D-6E8A-4147-A177-3AD203B41FA5}">
                      <a16:colId xmlns:a16="http://schemas.microsoft.com/office/drawing/2014/main" val="3382379195"/>
                    </a:ext>
                  </a:extLst>
                </a:gridCol>
                <a:gridCol w="3048000">
                  <a:extLst>
                    <a:ext uri="{9D8B030D-6E8A-4147-A177-3AD203B41FA5}">
                      <a16:colId xmlns:a16="http://schemas.microsoft.com/office/drawing/2014/main" val="4026380564"/>
                    </a:ext>
                  </a:extLst>
                </a:gridCol>
              </a:tblGrid>
              <a:tr h="550955">
                <a:tc>
                  <a:txBody>
                    <a:bodyPr/>
                    <a:lstStyle/>
                    <a:p>
                      <a:pPr algn="ctr"/>
                      <a:r>
                        <a:rPr lang="en-US" sz="2800" dirty="0">
                          <a:ln w="3175">
                            <a:solidFill>
                              <a:schemeClr val="bg1"/>
                            </a:solidFill>
                          </a:ln>
                          <a:solidFill>
                            <a:schemeClr val="tx1"/>
                          </a:solidFill>
                        </a:rPr>
                        <a:t>COMMUNAL</a:t>
                      </a:r>
                    </a:p>
                  </a:txBody>
                  <a:tcPr>
                    <a:solidFill>
                      <a:srgbClr val="7030A0">
                        <a:alpha val="50000"/>
                      </a:srgbClr>
                    </a:solidFill>
                  </a:tcPr>
                </a:tc>
                <a:tc>
                  <a:txBody>
                    <a:bodyPr/>
                    <a:lstStyle/>
                    <a:p>
                      <a:pPr algn="ctr"/>
                      <a:r>
                        <a:rPr lang="en-US" sz="2800" dirty="0">
                          <a:ln w="3175">
                            <a:solidFill>
                              <a:schemeClr val="bg1"/>
                            </a:solidFill>
                          </a:ln>
                          <a:solidFill>
                            <a:schemeClr val="tx1"/>
                          </a:solidFill>
                        </a:rPr>
                        <a:t>CIVIL</a:t>
                      </a:r>
                    </a:p>
                  </a:txBody>
                  <a:tcPr>
                    <a:solidFill>
                      <a:schemeClr val="accent5">
                        <a:lumMod val="50000"/>
                        <a:alpha val="50000"/>
                      </a:schemeClr>
                    </a:solidFill>
                  </a:tcPr>
                </a:tc>
                <a:tc>
                  <a:txBody>
                    <a:bodyPr/>
                    <a:lstStyle/>
                    <a:p>
                      <a:pPr algn="ctr"/>
                      <a:r>
                        <a:rPr lang="en-US" sz="2800" dirty="0">
                          <a:ln w="3175">
                            <a:solidFill>
                              <a:schemeClr val="bg1"/>
                            </a:solidFill>
                          </a:ln>
                          <a:solidFill>
                            <a:schemeClr val="tx1"/>
                          </a:solidFill>
                        </a:rPr>
                        <a:t>CRIMINAL</a:t>
                      </a:r>
                    </a:p>
                  </a:txBody>
                  <a:tcPr>
                    <a:solidFill>
                      <a:srgbClr val="941651">
                        <a:alpha val="50000"/>
                      </a:srgbClr>
                    </a:solidFill>
                  </a:tcPr>
                </a:tc>
                <a:extLst>
                  <a:ext uri="{0D108BD9-81ED-4DB2-BD59-A6C34878D82A}">
                    <a16:rowId xmlns:a16="http://schemas.microsoft.com/office/drawing/2014/main" val="4286391843"/>
                  </a:ext>
                </a:extLst>
              </a:tr>
              <a:tr h="370840">
                <a:tc>
                  <a:txBody>
                    <a:bodyPr/>
                    <a:lstStyle/>
                    <a:p>
                      <a:pPr algn="ctr"/>
                      <a:r>
                        <a:rPr lang="en-US" sz="2400" b="1" dirty="0">
                          <a:solidFill>
                            <a:schemeClr val="bg1"/>
                          </a:solidFill>
                        </a:rPr>
                        <a:t>MATTHEW 18:15-16</a:t>
                      </a:r>
                    </a:p>
                  </a:txBody>
                  <a:tcPr>
                    <a:solidFill>
                      <a:srgbClr val="7030A0">
                        <a:alpha val="50000"/>
                      </a:srgbClr>
                    </a:solidFill>
                  </a:tcPr>
                </a:tc>
                <a:tc>
                  <a:txBody>
                    <a:bodyPr/>
                    <a:lstStyle/>
                    <a:p>
                      <a:pPr algn="ctr"/>
                      <a:r>
                        <a:rPr lang="en-US" sz="2400" b="1" dirty="0">
                          <a:solidFill>
                            <a:schemeClr val="bg1"/>
                          </a:solidFill>
                        </a:rPr>
                        <a:t>1 CORINTHIANS 6:1-6</a:t>
                      </a:r>
                    </a:p>
                  </a:txBody>
                  <a:tcPr>
                    <a:solidFill>
                      <a:schemeClr val="accent5">
                        <a:lumMod val="50000"/>
                        <a:alpha val="50000"/>
                      </a:schemeClr>
                    </a:solidFill>
                  </a:tcPr>
                </a:tc>
                <a:tc>
                  <a:txBody>
                    <a:bodyPr/>
                    <a:lstStyle/>
                    <a:p>
                      <a:pPr algn="ctr"/>
                      <a:r>
                        <a:rPr lang="en-US" sz="2400" b="1" dirty="0">
                          <a:solidFill>
                            <a:schemeClr val="bg1"/>
                          </a:solidFill>
                        </a:rPr>
                        <a:t>ROMANS 13:1-7</a:t>
                      </a:r>
                    </a:p>
                  </a:txBody>
                  <a:tcPr>
                    <a:solidFill>
                      <a:srgbClr val="941651">
                        <a:alpha val="50000"/>
                      </a:srgbClr>
                    </a:solidFill>
                  </a:tcPr>
                </a:tc>
                <a:extLst>
                  <a:ext uri="{0D108BD9-81ED-4DB2-BD59-A6C34878D82A}">
                    <a16:rowId xmlns:a16="http://schemas.microsoft.com/office/drawing/2014/main" val="3967427762"/>
                  </a:ext>
                </a:extLst>
              </a:tr>
              <a:tr h="370840">
                <a:tc>
                  <a:txBody>
                    <a:bodyPr/>
                    <a:lstStyle/>
                    <a:p>
                      <a:pPr algn="ctr"/>
                      <a:r>
                        <a:rPr lang="en-US" sz="2400" i="1" dirty="0">
                          <a:solidFill>
                            <a:schemeClr val="bg1"/>
                          </a:solidFill>
                        </a:rPr>
                        <a:t>Person to person</a:t>
                      </a:r>
                    </a:p>
                  </a:txBody>
                  <a:tcPr>
                    <a:solidFill>
                      <a:srgbClr val="7030A0">
                        <a:alpha val="50000"/>
                      </a:srgbClr>
                    </a:solidFill>
                  </a:tcPr>
                </a:tc>
                <a:tc>
                  <a:txBody>
                    <a:bodyPr/>
                    <a:lstStyle/>
                    <a:p>
                      <a:pPr algn="ctr"/>
                      <a:endParaRPr lang="en-US" sz="2400" dirty="0">
                        <a:solidFill>
                          <a:schemeClr val="bg1"/>
                        </a:solidFill>
                      </a:endParaRPr>
                    </a:p>
                  </a:txBody>
                  <a:tcPr>
                    <a:solidFill>
                      <a:schemeClr val="accent5">
                        <a:lumMod val="50000"/>
                        <a:alpha val="50000"/>
                      </a:schemeClr>
                    </a:solidFill>
                  </a:tcPr>
                </a:tc>
                <a:tc>
                  <a:txBody>
                    <a:bodyPr/>
                    <a:lstStyle/>
                    <a:p>
                      <a:pPr algn="ctr"/>
                      <a:r>
                        <a:rPr lang="en-US" sz="2400" i="1" dirty="0">
                          <a:solidFill>
                            <a:schemeClr val="bg1"/>
                          </a:solidFill>
                        </a:rPr>
                        <a:t>Take it to authorities</a:t>
                      </a:r>
                    </a:p>
                  </a:txBody>
                  <a:tcPr>
                    <a:solidFill>
                      <a:srgbClr val="941651">
                        <a:alpha val="50000"/>
                      </a:srgbClr>
                    </a:solidFill>
                  </a:tcPr>
                </a:tc>
                <a:extLst>
                  <a:ext uri="{0D108BD9-81ED-4DB2-BD59-A6C34878D82A}">
                    <a16:rowId xmlns:a16="http://schemas.microsoft.com/office/drawing/2014/main" val="994375445"/>
                  </a:ext>
                </a:extLst>
              </a:tr>
              <a:tr h="370840">
                <a:tc>
                  <a:txBody>
                    <a:bodyPr/>
                    <a:lstStyle/>
                    <a:p>
                      <a:pPr algn="ctr"/>
                      <a:r>
                        <a:rPr lang="en-US" sz="2400" i="1" dirty="0">
                          <a:solidFill>
                            <a:schemeClr val="bg1"/>
                          </a:solidFill>
                        </a:rPr>
                        <a:t>Point out their fault</a:t>
                      </a:r>
                    </a:p>
                  </a:txBody>
                  <a:tcPr>
                    <a:solidFill>
                      <a:srgbClr val="7030A0">
                        <a:alpha val="50000"/>
                      </a:srgbClr>
                    </a:solidFill>
                  </a:tcPr>
                </a:tc>
                <a:tc>
                  <a:txBody>
                    <a:bodyPr/>
                    <a:lstStyle/>
                    <a:p>
                      <a:pPr algn="ctr"/>
                      <a:endParaRPr lang="en-US" sz="2400" dirty="0">
                        <a:solidFill>
                          <a:schemeClr val="bg1"/>
                        </a:solidFill>
                      </a:endParaRPr>
                    </a:p>
                  </a:txBody>
                  <a:tcPr>
                    <a:solidFill>
                      <a:schemeClr val="accent5">
                        <a:lumMod val="50000"/>
                        <a:alpha val="50000"/>
                      </a:schemeClr>
                    </a:solidFill>
                  </a:tcPr>
                </a:tc>
                <a:tc>
                  <a:txBody>
                    <a:bodyPr/>
                    <a:lstStyle/>
                    <a:p>
                      <a:pPr algn="ctr"/>
                      <a:endParaRPr lang="en-US" sz="2400" dirty="0">
                        <a:solidFill>
                          <a:schemeClr val="bg1"/>
                        </a:solidFill>
                      </a:endParaRPr>
                    </a:p>
                  </a:txBody>
                  <a:tcPr>
                    <a:solidFill>
                      <a:srgbClr val="941651">
                        <a:alpha val="50000"/>
                      </a:srgbClr>
                    </a:solidFill>
                  </a:tcPr>
                </a:tc>
                <a:extLst>
                  <a:ext uri="{0D108BD9-81ED-4DB2-BD59-A6C34878D82A}">
                    <a16:rowId xmlns:a16="http://schemas.microsoft.com/office/drawing/2014/main" val="3549395560"/>
                  </a:ext>
                </a:extLst>
              </a:tr>
              <a:tr h="370840">
                <a:tc>
                  <a:txBody>
                    <a:bodyPr/>
                    <a:lstStyle/>
                    <a:p>
                      <a:pPr algn="ctr"/>
                      <a:r>
                        <a:rPr lang="en-US" sz="2400" i="1" dirty="0">
                          <a:solidFill>
                            <a:schemeClr val="bg1"/>
                          </a:solidFill>
                        </a:rPr>
                        <a:t>Win them over</a:t>
                      </a:r>
                    </a:p>
                  </a:txBody>
                  <a:tcPr>
                    <a:solidFill>
                      <a:srgbClr val="7030A0">
                        <a:alpha val="50000"/>
                      </a:srgbClr>
                    </a:solidFill>
                  </a:tcPr>
                </a:tc>
                <a:tc>
                  <a:txBody>
                    <a:bodyPr/>
                    <a:lstStyle/>
                    <a:p>
                      <a:pPr algn="ctr"/>
                      <a:endParaRPr lang="en-US" sz="2400" dirty="0">
                        <a:solidFill>
                          <a:schemeClr val="bg1"/>
                        </a:solidFill>
                      </a:endParaRPr>
                    </a:p>
                  </a:txBody>
                  <a:tcPr>
                    <a:solidFill>
                      <a:schemeClr val="accent5">
                        <a:lumMod val="50000"/>
                        <a:alpha val="50000"/>
                      </a:schemeClr>
                    </a:solidFill>
                  </a:tcPr>
                </a:tc>
                <a:tc>
                  <a:txBody>
                    <a:bodyPr/>
                    <a:lstStyle/>
                    <a:p>
                      <a:pPr algn="ctr"/>
                      <a:endParaRPr lang="en-US" sz="2400" dirty="0">
                        <a:solidFill>
                          <a:schemeClr val="bg1"/>
                        </a:solidFill>
                      </a:endParaRPr>
                    </a:p>
                  </a:txBody>
                  <a:tcPr>
                    <a:solidFill>
                      <a:srgbClr val="941651">
                        <a:alpha val="50000"/>
                      </a:srgbClr>
                    </a:solidFill>
                  </a:tcPr>
                </a:tc>
                <a:extLst>
                  <a:ext uri="{0D108BD9-81ED-4DB2-BD59-A6C34878D82A}">
                    <a16:rowId xmlns:a16="http://schemas.microsoft.com/office/drawing/2014/main" val="4043079955"/>
                  </a:ext>
                </a:extLst>
              </a:tr>
              <a:tr h="370840">
                <a:tc>
                  <a:txBody>
                    <a:bodyPr/>
                    <a:lstStyle/>
                    <a:p>
                      <a:pPr algn="ctr"/>
                      <a:r>
                        <a:rPr lang="en-US" sz="2400" i="1" dirty="0">
                          <a:solidFill>
                            <a:schemeClr val="bg1"/>
                          </a:solidFill>
                        </a:rPr>
                        <a:t>Take two or three</a:t>
                      </a:r>
                    </a:p>
                  </a:txBody>
                  <a:tcPr>
                    <a:solidFill>
                      <a:srgbClr val="7030A0">
                        <a:alpha val="50000"/>
                      </a:srgbClr>
                    </a:solidFill>
                  </a:tcPr>
                </a:tc>
                <a:tc>
                  <a:txBody>
                    <a:bodyPr/>
                    <a:lstStyle/>
                    <a:p>
                      <a:pPr algn="ctr"/>
                      <a:endParaRPr lang="en-US" sz="2400" dirty="0">
                        <a:solidFill>
                          <a:schemeClr val="bg1"/>
                        </a:solidFill>
                      </a:endParaRPr>
                    </a:p>
                  </a:txBody>
                  <a:tcPr>
                    <a:solidFill>
                      <a:schemeClr val="accent5">
                        <a:lumMod val="50000"/>
                        <a:alpha val="50000"/>
                      </a:schemeClr>
                    </a:solidFill>
                  </a:tcPr>
                </a:tc>
                <a:tc>
                  <a:txBody>
                    <a:bodyPr/>
                    <a:lstStyle/>
                    <a:p>
                      <a:pPr algn="ctr"/>
                      <a:endParaRPr lang="en-US" sz="2400" dirty="0">
                        <a:solidFill>
                          <a:schemeClr val="bg1"/>
                        </a:solidFill>
                      </a:endParaRPr>
                    </a:p>
                  </a:txBody>
                  <a:tcPr>
                    <a:solidFill>
                      <a:srgbClr val="941651">
                        <a:alpha val="50000"/>
                      </a:srgbClr>
                    </a:solidFill>
                  </a:tcPr>
                </a:tc>
                <a:extLst>
                  <a:ext uri="{0D108BD9-81ED-4DB2-BD59-A6C34878D82A}">
                    <a16:rowId xmlns:a16="http://schemas.microsoft.com/office/drawing/2014/main" val="2355426998"/>
                  </a:ext>
                </a:extLst>
              </a:tr>
              <a:tr h="370840">
                <a:tc>
                  <a:txBody>
                    <a:bodyPr/>
                    <a:lstStyle/>
                    <a:p>
                      <a:pPr algn="ctr"/>
                      <a:r>
                        <a:rPr lang="en-US" sz="2400" i="1" dirty="0">
                          <a:solidFill>
                            <a:schemeClr val="bg1"/>
                          </a:solidFill>
                        </a:rPr>
                        <a:t>If they don’t listen take it to the Church</a:t>
                      </a:r>
                    </a:p>
                  </a:txBody>
                  <a:tcPr>
                    <a:solidFill>
                      <a:srgbClr val="7030A0">
                        <a:alpha val="50000"/>
                      </a:srgbClr>
                    </a:solidFill>
                  </a:tcPr>
                </a:tc>
                <a:tc>
                  <a:txBody>
                    <a:bodyPr/>
                    <a:lstStyle/>
                    <a:p>
                      <a:pPr algn="ctr"/>
                      <a:r>
                        <a:rPr lang="en-US" sz="2400" i="1" dirty="0">
                          <a:solidFill>
                            <a:schemeClr val="bg1"/>
                          </a:solidFill>
                        </a:rPr>
                        <a:t>Church tribunals to settle civil disputes</a:t>
                      </a:r>
                    </a:p>
                  </a:txBody>
                  <a:tcPr>
                    <a:solidFill>
                      <a:schemeClr val="accent5">
                        <a:lumMod val="50000"/>
                        <a:alpha val="50000"/>
                      </a:schemeClr>
                    </a:solidFill>
                  </a:tcPr>
                </a:tc>
                <a:tc>
                  <a:txBody>
                    <a:bodyPr/>
                    <a:lstStyle/>
                    <a:p>
                      <a:pPr algn="ctr"/>
                      <a:r>
                        <a:rPr lang="en-US" sz="2400" i="1" dirty="0">
                          <a:solidFill>
                            <a:schemeClr val="bg1"/>
                          </a:solidFill>
                        </a:rPr>
                        <a:t>Authorities decide</a:t>
                      </a:r>
                    </a:p>
                  </a:txBody>
                  <a:tcPr>
                    <a:solidFill>
                      <a:srgbClr val="941651">
                        <a:alpha val="50000"/>
                      </a:srgbClr>
                    </a:solidFill>
                  </a:tcPr>
                </a:tc>
                <a:extLst>
                  <a:ext uri="{0D108BD9-81ED-4DB2-BD59-A6C34878D82A}">
                    <a16:rowId xmlns:a16="http://schemas.microsoft.com/office/drawing/2014/main" val="2561070517"/>
                  </a:ext>
                </a:extLst>
              </a:tr>
              <a:tr h="370840">
                <a:tc>
                  <a:txBody>
                    <a:bodyPr/>
                    <a:lstStyle/>
                    <a:p>
                      <a:pPr algn="ctr"/>
                      <a:r>
                        <a:rPr lang="en-US" sz="2400" b="1" dirty="0">
                          <a:solidFill>
                            <a:schemeClr val="bg1"/>
                          </a:solidFill>
                        </a:rPr>
                        <a:t>MATTHEW 18:17-35</a:t>
                      </a:r>
                    </a:p>
                  </a:txBody>
                  <a:tcPr>
                    <a:solidFill>
                      <a:srgbClr val="7030A0">
                        <a:alpha val="50000"/>
                      </a:srgbClr>
                    </a:solidFill>
                  </a:tcPr>
                </a:tc>
                <a:tc>
                  <a:txBody>
                    <a:bodyPr/>
                    <a:lstStyle/>
                    <a:p>
                      <a:pPr algn="ctr"/>
                      <a:r>
                        <a:rPr lang="en-US" sz="2400" b="1" dirty="0">
                          <a:solidFill>
                            <a:schemeClr val="bg1"/>
                          </a:solidFill>
                        </a:rPr>
                        <a:t>I CORINTHIANS 6:7</a:t>
                      </a:r>
                    </a:p>
                  </a:txBody>
                  <a:tcPr>
                    <a:solidFill>
                      <a:schemeClr val="accent5">
                        <a:lumMod val="50000"/>
                        <a:alpha val="50000"/>
                      </a:schemeClr>
                    </a:solidFill>
                  </a:tcPr>
                </a:tc>
                <a:tc>
                  <a:txBody>
                    <a:bodyPr/>
                    <a:lstStyle/>
                    <a:p>
                      <a:pPr algn="ctr"/>
                      <a:endParaRPr lang="en-US" sz="2400" dirty="0">
                        <a:solidFill>
                          <a:schemeClr val="bg1"/>
                        </a:solidFill>
                      </a:endParaRPr>
                    </a:p>
                  </a:txBody>
                  <a:tcPr>
                    <a:solidFill>
                      <a:srgbClr val="941651">
                        <a:alpha val="50000"/>
                      </a:srgbClr>
                    </a:solidFill>
                  </a:tcPr>
                </a:tc>
                <a:extLst>
                  <a:ext uri="{0D108BD9-81ED-4DB2-BD59-A6C34878D82A}">
                    <a16:rowId xmlns:a16="http://schemas.microsoft.com/office/drawing/2014/main" val="1259581077"/>
                  </a:ext>
                </a:extLst>
              </a:tr>
              <a:tr h="370840">
                <a:tc>
                  <a:txBody>
                    <a:bodyPr/>
                    <a:lstStyle/>
                    <a:p>
                      <a:pPr algn="ctr"/>
                      <a:r>
                        <a:rPr lang="en-US" sz="2400" i="1" dirty="0">
                          <a:solidFill>
                            <a:schemeClr val="bg1"/>
                          </a:solidFill>
                        </a:rPr>
                        <a:t>Forgive 70 times 7</a:t>
                      </a:r>
                    </a:p>
                  </a:txBody>
                  <a:tcPr>
                    <a:solidFill>
                      <a:srgbClr val="7030A0">
                        <a:alpha val="50000"/>
                      </a:srgbClr>
                    </a:solidFill>
                  </a:tcPr>
                </a:tc>
                <a:tc>
                  <a:txBody>
                    <a:bodyPr/>
                    <a:lstStyle/>
                    <a:p>
                      <a:pPr algn="ctr"/>
                      <a:r>
                        <a:rPr lang="en-US" sz="2400" i="1" dirty="0">
                          <a:solidFill>
                            <a:schemeClr val="bg1"/>
                          </a:solidFill>
                        </a:rPr>
                        <a:t>Rather be cheated </a:t>
                      </a:r>
                    </a:p>
                  </a:txBody>
                  <a:tcPr>
                    <a:solidFill>
                      <a:schemeClr val="accent5">
                        <a:lumMod val="50000"/>
                        <a:alpha val="50000"/>
                      </a:schemeClr>
                    </a:solidFill>
                  </a:tcPr>
                </a:tc>
                <a:tc>
                  <a:txBody>
                    <a:bodyPr/>
                    <a:lstStyle/>
                    <a:p>
                      <a:pPr algn="ctr"/>
                      <a:endParaRPr lang="en-US" sz="2400" dirty="0">
                        <a:solidFill>
                          <a:schemeClr val="bg1"/>
                        </a:solidFill>
                      </a:endParaRPr>
                    </a:p>
                  </a:txBody>
                  <a:tcPr>
                    <a:solidFill>
                      <a:srgbClr val="941651">
                        <a:alpha val="50000"/>
                      </a:srgbClr>
                    </a:solidFill>
                  </a:tcPr>
                </a:tc>
                <a:extLst>
                  <a:ext uri="{0D108BD9-81ED-4DB2-BD59-A6C34878D82A}">
                    <a16:rowId xmlns:a16="http://schemas.microsoft.com/office/drawing/2014/main" val="2414212191"/>
                  </a:ext>
                </a:extLst>
              </a:tr>
            </a:tbl>
          </a:graphicData>
        </a:graphic>
      </p:graphicFrame>
      <p:sp>
        <p:nvSpPr>
          <p:cNvPr id="8" name="Title 1">
            <a:extLst>
              <a:ext uri="{FF2B5EF4-FFF2-40B4-BE49-F238E27FC236}">
                <a16:creationId xmlns:a16="http://schemas.microsoft.com/office/drawing/2014/main" id="{F948AA87-6586-BB4B-9F1D-B1CEE9D02169}"/>
              </a:ext>
            </a:extLst>
          </p:cNvPr>
          <p:cNvSpPr txBox="1">
            <a:spLocks/>
          </p:cNvSpPr>
          <p:nvPr/>
        </p:nvSpPr>
        <p:spPr>
          <a:xfrm>
            <a:off x="0" y="-234778"/>
            <a:ext cx="9144000" cy="825449"/>
          </a:xfrm>
          <a:prstGeom prst="rect">
            <a:avLst/>
          </a:prstGeom>
          <a:solidFill>
            <a:schemeClr val="bg1">
              <a:alpha val="64913"/>
            </a:schemeClr>
          </a:solidFill>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3200" b="1" dirty="0">
              <a:solidFill>
                <a:schemeClr val="accent6">
                  <a:lumMod val="50000"/>
                </a:schemeClr>
              </a:solidFill>
              <a:latin typeface="+mn-lt"/>
            </a:endParaRPr>
          </a:p>
          <a:p>
            <a:endParaRPr lang="en-US" sz="3200" b="1" dirty="0">
              <a:solidFill>
                <a:schemeClr val="accent6">
                  <a:lumMod val="50000"/>
                </a:schemeClr>
              </a:solidFill>
              <a:latin typeface="+mn-lt"/>
            </a:endParaRPr>
          </a:p>
          <a:p>
            <a:endParaRPr lang="en-US" sz="3200" b="1" dirty="0">
              <a:solidFill>
                <a:schemeClr val="accent6">
                  <a:lumMod val="50000"/>
                </a:schemeClr>
              </a:solidFill>
              <a:latin typeface="+mn-lt"/>
            </a:endParaRPr>
          </a:p>
          <a:p>
            <a:endParaRPr lang="en-US" sz="3200" b="1" dirty="0">
              <a:solidFill>
                <a:schemeClr val="accent6">
                  <a:lumMod val="50000"/>
                </a:schemeClr>
              </a:solidFill>
              <a:latin typeface="+mn-lt"/>
            </a:endParaRPr>
          </a:p>
          <a:p>
            <a:r>
              <a:rPr lang="en-US" sz="3200" b="1" dirty="0">
                <a:solidFill>
                  <a:schemeClr val="accent6">
                    <a:lumMod val="50000"/>
                  </a:schemeClr>
                </a:solidFill>
                <a:latin typeface="+mn-lt"/>
              </a:rPr>
              <a:t>RESOLVING MATTERS ACCORDING TO THE NT</a:t>
            </a:r>
          </a:p>
        </p:txBody>
      </p:sp>
    </p:spTree>
    <p:extLst>
      <p:ext uri="{BB962C8B-B14F-4D97-AF65-F5344CB8AC3E}">
        <p14:creationId xmlns:p14="http://schemas.microsoft.com/office/powerpoint/2010/main" val="376316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5B8B-B08E-41DE-92E0-F14EAB1565D6}"/>
              </a:ext>
            </a:extLst>
          </p:cNvPr>
          <p:cNvSpPr>
            <a:spLocks noGrp="1"/>
          </p:cNvSpPr>
          <p:nvPr>
            <p:ph type="ctrTitle"/>
          </p:nvPr>
        </p:nvSpPr>
        <p:spPr>
          <a:xfrm>
            <a:off x="643558" y="177439"/>
            <a:ext cx="7566163" cy="627631"/>
          </a:xfrm>
        </p:spPr>
        <p:txBody>
          <a:bodyPr>
            <a:normAutofit fontScale="90000"/>
          </a:bodyPr>
          <a:lstStyle/>
          <a:p>
            <a:r>
              <a:rPr lang="en-AU" sz="4500" dirty="0"/>
              <a:t>1 Corinthians 6:1-11 (NIV)</a:t>
            </a:r>
          </a:p>
        </p:txBody>
      </p:sp>
      <p:sp>
        <p:nvSpPr>
          <p:cNvPr id="5" name="TextBox 4">
            <a:extLst>
              <a:ext uri="{FF2B5EF4-FFF2-40B4-BE49-F238E27FC236}">
                <a16:creationId xmlns:a16="http://schemas.microsoft.com/office/drawing/2014/main" id="{108C6E15-B990-4403-AE5F-6A53D6E3C87A}"/>
              </a:ext>
            </a:extLst>
          </p:cNvPr>
          <p:cNvSpPr txBox="1"/>
          <p:nvPr/>
        </p:nvSpPr>
        <p:spPr>
          <a:xfrm>
            <a:off x="477617" y="1059797"/>
            <a:ext cx="8188767" cy="3046988"/>
          </a:xfrm>
          <a:prstGeom prst="rect">
            <a:avLst/>
          </a:prstGeom>
          <a:noFill/>
        </p:spPr>
        <p:txBody>
          <a:bodyPr wrap="square">
            <a:spAutoFit/>
          </a:bodyPr>
          <a:lstStyle/>
          <a:p>
            <a:pPr defTabSz="342900"/>
            <a:r>
              <a:rPr lang="en-US" sz="1050" dirty="0">
                <a:solidFill>
                  <a:srgbClr val="94D7E4">
                    <a:lumMod val="75000"/>
                  </a:srgbClr>
                </a:solidFill>
                <a:latin typeface="Arial" panose="020B0604020202020204" pitchFamily="34" charset="0"/>
              </a:rPr>
              <a:t>5</a:t>
            </a:r>
            <a:r>
              <a:rPr lang="en-US" sz="1500" dirty="0">
                <a:solidFill>
                  <a:srgbClr val="FFFF00"/>
                </a:solidFill>
                <a:latin typeface="Arial" panose="020B0604020202020204" pitchFamily="34" charset="0"/>
              </a:rPr>
              <a:t> </a:t>
            </a:r>
            <a:r>
              <a:rPr lang="en-US" sz="2400" dirty="0">
                <a:solidFill>
                  <a:srgbClr val="FFFF00"/>
                </a:solidFill>
                <a:latin typeface="Arial" panose="020B0604020202020204" pitchFamily="34" charset="0"/>
              </a:rPr>
              <a:t>I say this to shame you. Is it possible that there is nobody among you wise enough to judge a dispute between believers? </a:t>
            </a:r>
            <a:r>
              <a:rPr lang="en-US" sz="1500" dirty="0">
                <a:solidFill>
                  <a:srgbClr val="94D7E4">
                    <a:lumMod val="75000"/>
                  </a:srgbClr>
                </a:solidFill>
                <a:latin typeface="Arial" panose="020B0604020202020204" pitchFamily="34" charset="0"/>
              </a:rPr>
              <a:t>6</a:t>
            </a:r>
            <a:r>
              <a:rPr lang="en-US" sz="2400" dirty="0">
                <a:solidFill>
                  <a:srgbClr val="FFFF00"/>
                </a:solidFill>
                <a:latin typeface="Arial" panose="020B0604020202020204" pitchFamily="34" charset="0"/>
              </a:rPr>
              <a:t> But instead, one brother goes to law against another--and this in front of unbelievers! </a:t>
            </a:r>
            <a:r>
              <a:rPr lang="en-US" sz="1500" dirty="0">
                <a:solidFill>
                  <a:srgbClr val="94D7E4">
                    <a:lumMod val="75000"/>
                  </a:srgbClr>
                </a:solidFill>
                <a:latin typeface="Arial" panose="020B0604020202020204" pitchFamily="34" charset="0"/>
              </a:rPr>
              <a:t>7</a:t>
            </a:r>
            <a:r>
              <a:rPr lang="en-US" sz="2400" dirty="0">
                <a:solidFill>
                  <a:srgbClr val="FFFF00"/>
                </a:solidFill>
                <a:latin typeface="Arial" panose="020B0604020202020204" pitchFamily="34" charset="0"/>
              </a:rPr>
              <a:t> The very fact that you have lawsuits among you means you have been completely defeated already. Why not rather be wronged? Why not rather be cheated? </a:t>
            </a:r>
            <a:r>
              <a:rPr lang="en-US" sz="1500" dirty="0">
                <a:solidFill>
                  <a:srgbClr val="94D7E4">
                    <a:lumMod val="75000"/>
                  </a:srgbClr>
                </a:solidFill>
                <a:latin typeface="Arial" panose="020B0604020202020204" pitchFamily="34" charset="0"/>
              </a:rPr>
              <a:t>8</a:t>
            </a:r>
            <a:r>
              <a:rPr lang="en-US" sz="2400" dirty="0">
                <a:solidFill>
                  <a:srgbClr val="FFFF00"/>
                </a:solidFill>
                <a:latin typeface="Arial" panose="020B0604020202020204" pitchFamily="34" charset="0"/>
              </a:rPr>
              <a:t> Instead, you yourselves cheat and do wrong, and you do this to your brothers. </a:t>
            </a:r>
            <a:endParaRPr lang="en-AU" sz="2400" dirty="0">
              <a:solidFill>
                <a:srgbClr val="FFFF00"/>
              </a:solidFill>
              <a:latin typeface="Arial" panose="020B0604020202020204" pitchFamily="34" charset="0"/>
            </a:endParaRPr>
          </a:p>
        </p:txBody>
      </p:sp>
    </p:spTree>
    <p:extLst>
      <p:ext uri="{BB962C8B-B14F-4D97-AF65-F5344CB8AC3E}">
        <p14:creationId xmlns:p14="http://schemas.microsoft.com/office/powerpoint/2010/main" val="2780248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E41FC-2ECE-D241-AA66-216351BCB4E4}"/>
              </a:ext>
            </a:extLst>
          </p:cNvPr>
          <p:cNvSpPr>
            <a:spLocks noGrp="1"/>
          </p:cNvSpPr>
          <p:nvPr>
            <p:ph type="ctrTitle"/>
          </p:nvPr>
        </p:nvSpPr>
        <p:spPr>
          <a:xfrm>
            <a:off x="2" y="4488983"/>
            <a:ext cx="9143998" cy="651981"/>
          </a:xfrm>
        </p:spPr>
        <p:txBody>
          <a:bodyPr>
            <a:noAutofit/>
          </a:bodyPr>
          <a:lstStyle/>
          <a:p>
            <a:r>
              <a:rPr lang="en-US" sz="3200" i="1" dirty="0">
                <a:latin typeface="+mn-lt"/>
              </a:rPr>
              <a:t>cultivating unity in the church</a:t>
            </a:r>
            <a:r>
              <a:rPr lang="en-US" sz="3200" dirty="0">
                <a:latin typeface="+mn-lt"/>
              </a:rPr>
              <a:t>: </a:t>
            </a:r>
            <a:r>
              <a:rPr lang="en-US" sz="2400" dirty="0"/>
              <a:t>1</a:t>
            </a:r>
            <a:r>
              <a:rPr lang="en-US" sz="3200" dirty="0"/>
              <a:t> </a:t>
            </a:r>
            <a:r>
              <a:rPr lang="en-US" sz="2400" dirty="0"/>
              <a:t>CORINTHIANS 6:1-11</a:t>
            </a:r>
            <a:endParaRPr lang="en-US" sz="3200" dirty="0">
              <a:latin typeface="+mn-lt"/>
            </a:endParaRPr>
          </a:p>
        </p:txBody>
      </p:sp>
      <p:sp>
        <p:nvSpPr>
          <p:cNvPr id="4" name="Rectangle 3">
            <a:extLst>
              <a:ext uri="{FF2B5EF4-FFF2-40B4-BE49-F238E27FC236}">
                <a16:creationId xmlns:a16="http://schemas.microsoft.com/office/drawing/2014/main" id="{AC15D8C4-BB25-EA4E-9874-CA2183BB9EEE}"/>
              </a:ext>
            </a:extLst>
          </p:cNvPr>
          <p:cNvSpPr/>
          <p:nvPr/>
        </p:nvSpPr>
        <p:spPr>
          <a:xfrm>
            <a:off x="-4" y="1"/>
            <a:ext cx="9144000" cy="4596714"/>
          </a:xfrm>
          <a:prstGeom prst="rect">
            <a:avLst/>
          </a:prstGeom>
          <a:solidFill>
            <a:srgbClr val="FFFFFF">
              <a:alpha val="8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F948AA87-6586-BB4B-9F1D-B1CEE9D02169}"/>
              </a:ext>
            </a:extLst>
          </p:cNvPr>
          <p:cNvSpPr txBox="1">
            <a:spLocks/>
          </p:cNvSpPr>
          <p:nvPr/>
        </p:nvSpPr>
        <p:spPr>
          <a:xfrm>
            <a:off x="0" y="3322307"/>
            <a:ext cx="9144000" cy="891231"/>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4400" b="1" dirty="0">
                <a:solidFill>
                  <a:schemeClr val="accent6">
                    <a:lumMod val="50000"/>
                  </a:schemeClr>
                </a:solidFill>
                <a:latin typeface="+mn-lt"/>
              </a:rPr>
              <a:t>DISPUTES</a:t>
            </a:r>
            <a:r>
              <a:rPr lang="en-US" sz="4400" dirty="0">
                <a:solidFill>
                  <a:schemeClr val="accent6">
                    <a:lumMod val="50000"/>
                  </a:schemeClr>
                </a:solidFill>
                <a:latin typeface="+mn-lt"/>
              </a:rPr>
              <a:t> happen. </a:t>
            </a:r>
            <a:r>
              <a:rPr lang="en-US" sz="4400" b="1" dirty="0">
                <a:solidFill>
                  <a:schemeClr val="accent6">
                    <a:lumMod val="50000"/>
                  </a:schemeClr>
                </a:solidFill>
                <a:latin typeface="+mn-lt"/>
              </a:rPr>
              <a:t>GOOD ATTITUDES</a:t>
            </a:r>
            <a:r>
              <a:rPr lang="en-US" sz="4400" dirty="0">
                <a:solidFill>
                  <a:schemeClr val="accent6">
                    <a:lumMod val="50000"/>
                  </a:schemeClr>
                </a:solidFill>
                <a:latin typeface="+mn-lt"/>
              </a:rPr>
              <a:t> deescalate issues. </a:t>
            </a:r>
            <a:r>
              <a:rPr lang="en-US" sz="4400" b="1" dirty="0">
                <a:solidFill>
                  <a:schemeClr val="accent6">
                    <a:lumMod val="50000"/>
                  </a:schemeClr>
                </a:solidFill>
                <a:latin typeface="+mn-lt"/>
              </a:rPr>
              <a:t>RESOLVE PROBLEMS </a:t>
            </a:r>
            <a:r>
              <a:rPr lang="en-US" sz="4400" dirty="0">
                <a:solidFill>
                  <a:schemeClr val="accent6">
                    <a:lumMod val="50000"/>
                  </a:schemeClr>
                </a:solidFill>
                <a:latin typeface="+mn-lt"/>
              </a:rPr>
              <a:t>early. </a:t>
            </a:r>
            <a:r>
              <a:rPr lang="en-US" sz="4400" b="1" dirty="0">
                <a:solidFill>
                  <a:schemeClr val="accent6">
                    <a:lumMod val="50000"/>
                  </a:schemeClr>
                </a:solidFill>
                <a:latin typeface="+mn-lt"/>
              </a:rPr>
              <a:t>SETTLE THINGS PERSONALLY</a:t>
            </a:r>
            <a:r>
              <a:rPr lang="en-US" sz="4400" dirty="0">
                <a:solidFill>
                  <a:schemeClr val="accent6">
                    <a:lumMod val="50000"/>
                  </a:schemeClr>
                </a:solidFill>
                <a:latin typeface="+mn-lt"/>
              </a:rPr>
              <a:t> where possible. </a:t>
            </a:r>
            <a:r>
              <a:rPr lang="en-US" sz="4400" b="1" dirty="0">
                <a:solidFill>
                  <a:schemeClr val="accent6">
                    <a:lumMod val="50000"/>
                  </a:schemeClr>
                </a:solidFill>
                <a:latin typeface="+mn-lt"/>
              </a:rPr>
              <a:t>INVOLVE THE CHURCH </a:t>
            </a:r>
            <a:r>
              <a:rPr lang="en-US" sz="4400" dirty="0">
                <a:solidFill>
                  <a:schemeClr val="accent6">
                    <a:lumMod val="50000"/>
                  </a:schemeClr>
                </a:solidFill>
                <a:latin typeface="+mn-lt"/>
              </a:rPr>
              <a:t>before the courts. </a:t>
            </a:r>
            <a:r>
              <a:rPr lang="en-US" sz="4400" b="1" dirty="0">
                <a:solidFill>
                  <a:schemeClr val="accent6">
                    <a:lumMod val="50000"/>
                  </a:schemeClr>
                </a:solidFill>
                <a:latin typeface="+mn-lt"/>
              </a:rPr>
              <a:t>ACCEPT THE UMPIRE’S DECISIONS </a:t>
            </a:r>
            <a:r>
              <a:rPr lang="en-US" sz="4400" dirty="0">
                <a:solidFill>
                  <a:schemeClr val="accent6">
                    <a:lumMod val="50000"/>
                  </a:schemeClr>
                </a:solidFill>
                <a:latin typeface="+mn-lt"/>
              </a:rPr>
              <a:t>with good grace. </a:t>
            </a:r>
          </a:p>
        </p:txBody>
      </p:sp>
    </p:spTree>
    <p:extLst>
      <p:ext uri="{BB962C8B-B14F-4D97-AF65-F5344CB8AC3E}">
        <p14:creationId xmlns:p14="http://schemas.microsoft.com/office/powerpoint/2010/main" val="580737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E41FC-2ECE-D241-AA66-216351BCB4E4}"/>
              </a:ext>
            </a:extLst>
          </p:cNvPr>
          <p:cNvSpPr>
            <a:spLocks noGrp="1"/>
          </p:cNvSpPr>
          <p:nvPr>
            <p:ph type="ctrTitle"/>
          </p:nvPr>
        </p:nvSpPr>
        <p:spPr>
          <a:xfrm>
            <a:off x="326002" y="3129187"/>
            <a:ext cx="5311471" cy="875710"/>
          </a:xfrm>
        </p:spPr>
        <p:txBody>
          <a:bodyPr>
            <a:normAutofit fontScale="90000"/>
          </a:bodyPr>
          <a:lstStyle/>
          <a:p>
            <a:r>
              <a:rPr lang="en-US" sz="6000" dirty="0">
                <a:latin typeface="+mn-lt"/>
              </a:rPr>
              <a:t>cultivating </a:t>
            </a:r>
            <a:br>
              <a:rPr lang="en-US" sz="6000" dirty="0">
                <a:latin typeface="+mn-lt"/>
              </a:rPr>
            </a:br>
            <a:r>
              <a:rPr lang="en-US" sz="6000" dirty="0">
                <a:latin typeface="+mn-lt"/>
              </a:rPr>
              <a:t>unity by</a:t>
            </a:r>
            <a:br>
              <a:rPr lang="en-US" sz="6000" dirty="0">
                <a:latin typeface="+mn-lt"/>
              </a:rPr>
            </a:br>
            <a:r>
              <a:rPr lang="en-US" sz="6000" dirty="0">
                <a:latin typeface="+mn-lt"/>
              </a:rPr>
              <a:t>settling</a:t>
            </a:r>
            <a:br>
              <a:rPr lang="en-US" sz="6000" dirty="0">
                <a:latin typeface="+mn-lt"/>
              </a:rPr>
            </a:br>
            <a:r>
              <a:rPr lang="en-US" sz="6000" dirty="0">
                <a:latin typeface="+mn-lt"/>
              </a:rPr>
              <a:t>disputes</a:t>
            </a:r>
          </a:p>
        </p:txBody>
      </p:sp>
      <p:sp>
        <p:nvSpPr>
          <p:cNvPr id="3" name="Subtitle 2">
            <a:extLst>
              <a:ext uri="{FF2B5EF4-FFF2-40B4-BE49-F238E27FC236}">
                <a16:creationId xmlns:a16="http://schemas.microsoft.com/office/drawing/2014/main" id="{C75A1705-4182-6F48-96E5-F52D2C8C316F}"/>
              </a:ext>
            </a:extLst>
          </p:cNvPr>
          <p:cNvSpPr>
            <a:spLocks noGrp="1"/>
          </p:cNvSpPr>
          <p:nvPr>
            <p:ph type="subTitle" idx="1"/>
          </p:nvPr>
        </p:nvSpPr>
        <p:spPr>
          <a:xfrm>
            <a:off x="326003" y="4652785"/>
            <a:ext cx="5311471" cy="709582"/>
          </a:xfrm>
        </p:spPr>
        <p:txBody>
          <a:bodyPr>
            <a:normAutofit/>
          </a:bodyPr>
          <a:lstStyle/>
          <a:p>
            <a:r>
              <a:rPr lang="en-US" sz="2400" dirty="0"/>
              <a:t>1 CORINTHIANS 6:1-11</a:t>
            </a:r>
            <a:endParaRPr lang="en-US" sz="2200" dirty="0"/>
          </a:p>
          <a:p>
            <a:endParaRPr lang="en-US" sz="2400" dirty="0"/>
          </a:p>
        </p:txBody>
      </p:sp>
    </p:spTree>
    <p:extLst>
      <p:ext uri="{BB962C8B-B14F-4D97-AF65-F5344CB8AC3E}">
        <p14:creationId xmlns:p14="http://schemas.microsoft.com/office/powerpoint/2010/main" val="3861120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5B8B-B08E-41DE-92E0-F14EAB1565D6}"/>
              </a:ext>
            </a:extLst>
          </p:cNvPr>
          <p:cNvSpPr>
            <a:spLocks noGrp="1"/>
          </p:cNvSpPr>
          <p:nvPr>
            <p:ph type="ctrTitle"/>
          </p:nvPr>
        </p:nvSpPr>
        <p:spPr>
          <a:xfrm>
            <a:off x="643558" y="177439"/>
            <a:ext cx="7566163" cy="627631"/>
          </a:xfrm>
        </p:spPr>
        <p:txBody>
          <a:bodyPr>
            <a:normAutofit fontScale="90000"/>
          </a:bodyPr>
          <a:lstStyle/>
          <a:p>
            <a:r>
              <a:rPr lang="en-AU" sz="4500" dirty="0"/>
              <a:t>1 Corinthians 6:1-11 (NIV)</a:t>
            </a:r>
          </a:p>
        </p:txBody>
      </p:sp>
      <p:sp>
        <p:nvSpPr>
          <p:cNvPr id="5" name="TextBox 4">
            <a:extLst>
              <a:ext uri="{FF2B5EF4-FFF2-40B4-BE49-F238E27FC236}">
                <a16:creationId xmlns:a16="http://schemas.microsoft.com/office/drawing/2014/main" id="{108C6E15-B990-4403-AE5F-6A53D6E3C87A}"/>
              </a:ext>
            </a:extLst>
          </p:cNvPr>
          <p:cNvSpPr txBox="1"/>
          <p:nvPr/>
        </p:nvSpPr>
        <p:spPr>
          <a:xfrm>
            <a:off x="477617" y="971951"/>
            <a:ext cx="8188767" cy="3416320"/>
          </a:xfrm>
          <a:prstGeom prst="rect">
            <a:avLst/>
          </a:prstGeom>
          <a:noFill/>
        </p:spPr>
        <p:txBody>
          <a:bodyPr wrap="square">
            <a:spAutoFit/>
          </a:bodyPr>
          <a:lstStyle/>
          <a:p>
            <a:pPr defTabSz="342900"/>
            <a:r>
              <a:rPr lang="en-US" sz="1050" dirty="0">
                <a:solidFill>
                  <a:srgbClr val="94D7E4">
                    <a:lumMod val="75000"/>
                  </a:srgbClr>
                </a:solidFill>
                <a:latin typeface="Arial" panose="020B0604020202020204" pitchFamily="34" charset="0"/>
              </a:rPr>
              <a:t>9</a:t>
            </a:r>
            <a:r>
              <a:rPr lang="en-US" sz="1500" dirty="0">
                <a:solidFill>
                  <a:srgbClr val="FFFF00"/>
                </a:solidFill>
                <a:latin typeface="Arial" panose="020B0604020202020204" pitchFamily="34" charset="0"/>
              </a:rPr>
              <a:t> </a:t>
            </a:r>
            <a:r>
              <a:rPr lang="en-US" sz="2400" dirty="0">
                <a:solidFill>
                  <a:srgbClr val="FFFF00"/>
                </a:solidFill>
                <a:latin typeface="Arial" panose="020B0604020202020204" pitchFamily="34" charset="0"/>
              </a:rPr>
              <a:t>Do you not know that the wicked will not inherit the kingdom of God? Do not be deceived: Neither the sexually immoral nor idolaters nor adulterers nor male prostitutes nor homosexual offenders </a:t>
            </a:r>
            <a:r>
              <a:rPr lang="en-US" sz="1050" dirty="0">
                <a:solidFill>
                  <a:srgbClr val="94D7E4">
                    <a:lumMod val="75000"/>
                  </a:srgbClr>
                </a:solidFill>
                <a:latin typeface="Arial" panose="020B0604020202020204" pitchFamily="34" charset="0"/>
              </a:rPr>
              <a:t>10</a:t>
            </a:r>
            <a:r>
              <a:rPr lang="en-US" sz="2400" dirty="0">
                <a:solidFill>
                  <a:srgbClr val="FFFF00"/>
                </a:solidFill>
                <a:latin typeface="Arial" panose="020B0604020202020204" pitchFamily="34" charset="0"/>
              </a:rPr>
              <a:t>nor thieves nor the greedy nor drunkards nor slanderers nor swindlers will inherit the kingdom of God. </a:t>
            </a:r>
            <a:r>
              <a:rPr lang="en-US" sz="1500" dirty="0">
                <a:solidFill>
                  <a:srgbClr val="94D7E4">
                    <a:lumMod val="75000"/>
                  </a:srgbClr>
                </a:solidFill>
                <a:latin typeface="Arial" panose="020B0604020202020204" pitchFamily="34" charset="0"/>
              </a:rPr>
              <a:t>11</a:t>
            </a:r>
            <a:r>
              <a:rPr lang="en-US" sz="2400" dirty="0">
                <a:solidFill>
                  <a:srgbClr val="FFFF00"/>
                </a:solidFill>
                <a:latin typeface="Arial" panose="020B0604020202020204" pitchFamily="34" charset="0"/>
              </a:rPr>
              <a:t>And that is what some of you were. But you were washed, you were sanctified, you were justified in the name of the Lord Jesus Christ and by the Spirit of our God. </a:t>
            </a:r>
            <a:endParaRPr lang="en-AU" sz="2400" dirty="0">
              <a:solidFill>
                <a:srgbClr val="FFFF00"/>
              </a:solidFill>
              <a:latin typeface="Arial" panose="020B0604020202020204" pitchFamily="34" charset="0"/>
            </a:endParaRPr>
          </a:p>
        </p:txBody>
      </p:sp>
    </p:spTree>
    <p:extLst>
      <p:ext uri="{BB962C8B-B14F-4D97-AF65-F5344CB8AC3E}">
        <p14:creationId xmlns:p14="http://schemas.microsoft.com/office/powerpoint/2010/main" val="3645494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E41FC-2ECE-D241-AA66-216351BCB4E4}"/>
              </a:ext>
            </a:extLst>
          </p:cNvPr>
          <p:cNvSpPr>
            <a:spLocks noGrp="1"/>
          </p:cNvSpPr>
          <p:nvPr>
            <p:ph type="ctrTitle"/>
          </p:nvPr>
        </p:nvSpPr>
        <p:spPr>
          <a:xfrm>
            <a:off x="326003" y="2461922"/>
            <a:ext cx="5311471" cy="875710"/>
          </a:xfrm>
        </p:spPr>
        <p:txBody>
          <a:bodyPr>
            <a:normAutofit fontScale="90000"/>
          </a:bodyPr>
          <a:lstStyle/>
          <a:p>
            <a:r>
              <a:rPr lang="en-US" sz="6000" dirty="0">
                <a:latin typeface="+mn-lt"/>
              </a:rPr>
              <a:t>cultivating </a:t>
            </a:r>
            <a:br>
              <a:rPr lang="en-US" sz="6000" dirty="0">
                <a:latin typeface="+mn-lt"/>
              </a:rPr>
            </a:br>
            <a:r>
              <a:rPr lang="en-US" sz="6000" dirty="0">
                <a:latin typeface="+mn-lt"/>
              </a:rPr>
              <a:t>complete church </a:t>
            </a:r>
            <a:br>
              <a:rPr lang="en-US" sz="6000" dirty="0">
                <a:latin typeface="+mn-lt"/>
              </a:rPr>
            </a:br>
            <a:r>
              <a:rPr lang="en-US" sz="6000" dirty="0">
                <a:latin typeface="+mn-lt"/>
              </a:rPr>
              <a:t>culture</a:t>
            </a:r>
          </a:p>
        </p:txBody>
      </p:sp>
      <p:sp>
        <p:nvSpPr>
          <p:cNvPr id="3" name="Subtitle 2">
            <a:extLst>
              <a:ext uri="{FF2B5EF4-FFF2-40B4-BE49-F238E27FC236}">
                <a16:creationId xmlns:a16="http://schemas.microsoft.com/office/drawing/2014/main" id="{C75A1705-4182-6F48-96E5-F52D2C8C316F}"/>
              </a:ext>
            </a:extLst>
          </p:cNvPr>
          <p:cNvSpPr>
            <a:spLocks noGrp="1"/>
          </p:cNvSpPr>
          <p:nvPr>
            <p:ph type="subTitle" idx="1"/>
          </p:nvPr>
        </p:nvSpPr>
        <p:spPr>
          <a:xfrm>
            <a:off x="381663" y="3577238"/>
            <a:ext cx="5311471" cy="709582"/>
          </a:xfrm>
        </p:spPr>
        <p:txBody>
          <a:bodyPr>
            <a:normAutofit lnSpcReduction="10000"/>
          </a:bodyPr>
          <a:lstStyle/>
          <a:p>
            <a:r>
              <a:rPr lang="en-US" sz="2400" dirty="0"/>
              <a:t>POSITIVE LESSONS FROM ADDRESSING ISSUES  IN  THE  CHURCH  AT  CORINTH</a:t>
            </a:r>
          </a:p>
        </p:txBody>
      </p:sp>
    </p:spTree>
    <p:extLst>
      <p:ext uri="{BB962C8B-B14F-4D97-AF65-F5344CB8AC3E}">
        <p14:creationId xmlns:p14="http://schemas.microsoft.com/office/powerpoint/2010/main" val="2722260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E41FC-2ECE-D241-AA66-216351BCB4E4}"/>
              </a:ext>
            </a:extLst>
          </p:cNvPr>
          <p:cNvSpPr>
            <a:spLocks noGrp="1"/>
          </p:cNvSpPr>
          <p:nvPr>
            <p:ph type="ctrTitle"/>
          </p:nvPr>
        </p:nvSpPr>
        <p:spPr>
          <a:xfrm>
            <a:off x="1" y="2697048"/>
            <a:ext cx="7585165" cy="875710"/>
          </a:xfrm>
        </p:spPr>
        <p:txBody>
          <a:bodyPr>
            <a:noAutofit/>
          </a:bodyPr>
          <a:lstStyle/>
          <a:p>
            <a:r>
              <a:rPr lang="en-US" sz="12000" b="1" dirty="0">
                <a:solidFill>
                  <a:schemeClr val="accent6">
                    <a:lumMod val="50000"/>
                  </a:schemeClr>
                </a:solidFill>
                <a:latin typeface="+mn-lt"/>
              </a:rPr>
              <a:t>UNITY</a:t>
            </a:r>
          </a:p>
        </p:txBody>
      </p:sp>
      <p:sp>
        <p:nvSpPr>
          <p:cNvPr id="4" name="Subtitle 2">
            <a:extLst>
              <a:ext uri="{FF2B5EF4-FFF2-40B4-BE49-F238E27FC236}">
                <a16:creationId xmlns:a16="http://schemas.microsoft.com/office/drawing/2014/main" id="{88615CBF-A2E6-304A-B425-5F4F0D61331A}"/>
              </a:ext>
            </a:extLst>
          </p:cNvPr>
          <p:cNvSpPr txBox="1">
            <a:spLocks/>
          </p:cNvSpPr>
          <p:nvPr/>
        </p:nvSpPr>
        <p:spPr>
          <a:xfrm>
            <a:off x="1907178" y="1443675"/>
            <a:ext cx="3840480" cy="709582"/>
          </a:xfrm>
          <a:prstGeom prst="rect">
            <a:avLst/>
          </a:prstGeom>
        </p:spPr>
        <p:txBody>
          <a:bodyPr vert="horz" lIns="91440" tIns="45720" rIns="91440" bIns="45720" rtlCol="0">
            <a:normAutofit fontScale="92500" lnSpcReduction="2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5400" b="1" strike="sngStrike" dirty="0"/>
              <a:t>UNIFORMITY</a:t>
            </a:r>
          </a:p>
        </p:txBody>
      </p:sp>
      <p:sp>
        <p:nvSpPr>
          <p:cNvPr id="6" name="Title 1">
            <a:extLst>
              <a:ext uri="{FF2B5EF4-FFF2-40B4-BE49-F238E27FC236}">
                <a16:creationId xmlns:a16="http://schemas.microsoft.com/office/drawing/2014/main" id="{7F0CDD8F-4256-C547-AF5A-AD455009493D}"/>
              </a:ext>
            </a:extLst>
          </p:cNvPr>
          <p:cNvSpPr txBox="1">
            <a:spLocks/>
          </p:cNvSpPr>
          <p:nvPr/>
        </p:nvSpPr>
        <p:spPr>
          <a:xfrm>
            <a:off x="2" y="4491519"/>
            <a:ext cx="9143998" cy="651981"/>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3200" i="1" dirty="0">
                <a:latin typeface="+mn-lt"/>
              </a:rPr>
              <a:t>cultivating unity in the church</a:t>
            </a:r>
            <a:r>
              <a:rPr lang="en-US" sz="3200" dirty="0">
                <a:latin typeface="+mn-lt"/>
              </a:rPr>
              <a:t>: </a:t>
            </a:r>
            <a:r>
              <a:rPr lang="en-US" sz="2400" dirty="0">
                <a:latin typeface="+mn-lt"/>
              </a:rPr>
              <a:t>1</a:t>
            </a:r>
            <a:r>
              <a:rPr lang="en-US" sz="3200" dirty="0">
                <a:latin typeface="+mn-lt"/>
              </a:rPr>
              <a:t> </a:t>
            </a:r>
            <a:r>
              <a:rPr lang="en-US" sz="2400" dirty="0">
                <a:latin typeface="+mn-lt"/>
              </a:rPr>
              <a:t>CORINTHIANS</a:t>
            </a:r>
            <a:endParaRPr lang="en-US" sz="3200" dirty="0">
              <a:latin typeface="+mn-lt"/>
            </a:endParaRPr>
          </a:p>
        </p:txBody>
      </p:sp>
      <p:sp>
        <p:nvSpPr>
          <p:cNvPr id="5" name="Subtitle 2">
            <a:extLst>
              <a:ext uri="{FF2B5EF4-FFF2-40B4-BE49-F238E27FC236}">
                <a16:creationId xmlns:a16="http://schemas.microsoft.com/office/drawing/2014/main" id="{EA21F22E-4578-944F-8D5E-F2F37BA98672}"/>
              </a:ext>
            </a:extLst>
          </p:cNvPr>
          <p:cNvSpPr txBox="1">
            <a:spLocks/>
          </p:cNvSpPr>
          <p:nvPr/>
        </p:nvSpPr>
        <p:spPr>
          <a:xfrm>
            <a:off x="1907178" y="3339887"/>
            <a:ext cx="3840480" cy="709582"/>
          </a:xfrm>
          <a:prstGeom prst="rect">
            <a:avLst/>
          </a:prstGeom>
        </p:spPr>
        <p:txBody>
          <a:bodyPr vert="horz" lIns="91440" tIns="45720" rIns="91440" bIns="45720" rtlCol="0">
            <a:normAutofit fontScale="92500" lnSpcReduction="2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5400" b="1" strike="sngStrike" dirty="0"/>
              <a:t>CONFORMITY</a:t>
            </a:r>
          </a:p>
        </p:txBody>
      </p:sp>
      <p:sp>
        <p:nvSpPr>
          <p:cNvPr id="8" name="Subtitle 7">
            <a:extLst>
              <a:ext uri="{FF2B5EF4-FFF2-40B4-BE49-F238E27FC236}">
                <a16:creationId xmlns:a16="http://schemas.microsoft.com/office/drawing/2014/main" id="{BE3D21DD-7B41-7A4C-A1C6-22489A93FE3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61113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BA086CB-E7F4-9449-A4FF-12E0B3290D6B}"/>
              </a:ext>
            </a:extLst>
          </p:cNvPr>
          <p:cNvSpPr/>
          <p:nvPr/>
        </p:nvSpPr>
        <p:spPr>
          <a:xfrm>
            <a:off x="0" y="15284"/>
            <a:ext cx="9144000" cy="4330294"/>
          </a:xfrm>
          <a:prstGeom prst="rect">
            <a:avLst/>
          </a:prstGeom>
          <a:solidFill>
            <a:schemeClr val="bg1">
              <a:alpha val="5268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F948AA87-6586-BB4B-9F1D-B1CEE9D02169}"/>
              </a:ext>
            </a:extLst>
          </p:cNvPr>
          <p:cNvSpPr txBox="1">
            <a:spLocks/>
          </p:cNvSpPr>
          <p:nvPr/>
        </p:nvSpPr>
        <p:spPr>
          <a:xfrm>
            <a:off x="296562" y="268303"/>
            <a:ext cx="8550876" cy="3824255"/>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4800" b="1" dirty="0">
                <a:ln w="3175">
                  <a:noFill/>
                </a:ln>
                <a:solidFill>
                  <a:schemeClr val="accent6">
                    <a:lumMod val="50000"/>
                  </a:schemeClr>
                </a:solidFill>
                <a:latin typeface="+mn-lt"/>
              </a:rPr>
              <a:t>UNITY </a:t>
            </a:r>
          </a:p>
          <a:p>
            <a:pPr marL="571500" indent="-571500" algn="l">
              <a:buFont typeface="Arial" panose="020B0604020202020204" pitchFamily="34" charset="0"/>
              <a:buChar char="•"/>
            </a:pPr>
            <a:r>
              <a:rPr lang="en-US" sz="4000" b="1" dirty="0">
                <a:ln w="3175">
                  <a:noFill/>
                </a:ln>
                <a:solidFill>
                  <a:schemeClr val="accent6">
                    <a:lumMod val="50000"/>
                  </a:schemeClr>
                </a:solidFill>
                <a:effectLst>
                  <a:outerShdw blurRad="50800" dist="38100" dir="2700000" algn="tl" rotWithShape="0">
                    <a:prstClr val="black">
                      <a:alpha val="40000"/>
                    </a:prstClr>
                  </a:outerShdw>
                </a:effectLst>
                <a:latin typeface="+mn-lt"/>
              </a:rPr>
              <a:t>important to Jesus </a:t>
            </a:r>
          </a:p>
          <a:p>
            <a:pPr marL="571500" indent="-571500" algn="l">
              <a:buFont typeface="Arial" panose="020B0604020202020204" pitchFamily="34" charset="0"/>
              <a:buChar char="•"/>
            </a:pPr>
            <a:r>
              <a:rPr lang="en-US" sz="4000" b="1" dirty="0">
                <a:ln w="3175">
                  <a:noFill/>
                </a:ln>
                <a:solidFill>
                  <a:schemeClr val="accent6">
                    <a:lumMod val="50000"/>
                  </a:schemeClr>
                </a:solidFill>
                <a:effectLst>
                  <a:outerShdw blurRad="50800" dist="38100" dir="2700000" algn="tl" rotWithShape="0">
                    <a:prstClr val="black">
                      <a:alpha val="40000"/>
                    </a:prstClr>
                  </a:outerShdw>
                </a:effectLst>
                <a:latin typeface="+mn-lt"/>
              </a:rPr>
              <a:t>integral to witness</a:t>
            </a:r>
          </a:p>
          <a:p>
            <a:pPr marL="571500" indent="-571500" algn="l">
              <a:buFont typeface="Arial" panose="020B0604020202020204" pitchFamily="34" charset="0"/>
              <a:buChar char="•"/>
            </a:pPr>
            <a:r>
              <a:rPr lang="en-US" sz="4000" b="1" dirty="0">
                <a:ln w="3175">
                  <a:noFill/>
                </a:ln>
                <a:solidFill>
                  <a:schemeClr val="accent6">
                    <a:lumMod val="50000"/>
                  </a:schemeClr>
                </a:solidFill>
                <a:effectLst>
                  <a:outerShdw blurRad="50800" dist="38100" dir="2700000" algn="tl" rotWithShape="0">
                    <a:prstClr val="black">
                      <a:alpha val="40000"/>
                    </a:prstClr>
                  </a:outerShdw>
                </a:effectLst>
                <a:latin typeface="+mn-lt"/>
              </a:rPr>
              <a:t>joy to experience</a:t>
            </a:r>
          </a:p>
          <a:p>
            <a:pPr marL="571500" indent="-571500" algn="l">
              <a:buFont typeface="Arial" panose="020B0604020202020204" pitchFamily="34" charset="0"/>
              <a:buChar char="•"/>
            </a:pPr>
            <a:r>
              <a:rPr lang="en-US" sz="4000" b="1" dirty="0">
                <a:ln w="3175">
                  <a:noFill/>
                </a:ln>
                <a:solidFill>
                  <a:schemeClr val="accent6">
                    <a:lumMod val="50000"/>
                  </a:schemeClr>
                </a:solidFill>
                <a:effectLst>
                  <a:outerShdw blurRad="50800" dist="38100" dir="2700000" algn="tl" rotWithShape="0">
                    <a:prstClr val="black">
                      <a:alpha val="40000"/>
                    </a:prstClr>
                  </a:outerShdw>
                </a:effectLst>
                <a:latin typeface="+mn-lt"/>
              </a:rPr>
              <a:t>a spiritual reality requiring practice</a:t>
            </a:r>
          </a:p>
          <a:p>
            <a:pPr marL="571500" indent="-571500" algn="l">
              <a:buFont typeface="Arial" panose="020B0604020202020204" pitchFamily="34" charset="0"/>
              <a:buChar char="•"/>
            </a:pPr>
            <a:r>
              <a:rPr lang="en-US" sz="4000" b="1" dirty="0">
                <a:ln w="3175">
                  <a:noFill/>
                </a:ln>
                <a:solidFill>
                  <a:schemeClr val="accent6">
                    <a:lumMod val="50000"/>
                  </a:schemeClr>
                </a:solidFill>
                <a:effectLst>
                  <a:outerShdw blurRad="50800" dist="38100" dir="2700000" algn="tl" rotWithShape="0">
                    <a:prstClr val="black">
                      <a:alpha val="40000"/>
                    </a:prstClr>
                  </a:outerShdw>
                </a:effectLst>
                <a:latin typeface="+mn-lt"/>
              </a:rPr>
              <a:t>addressed four times in Corinthians </a:t>
            </a:r>
          </a:p>
          <a:p>
            <a:endParaRPr lang="en-US" sz="800" b="1" dirty="0">
              <a:ln>
                <a:solidFill>
                  <a:schemeClr val="bg1"/>
                </a:solidFill>
              </a:ln>
              <a:solidFill>
                <a:schemeClr val="accent6">
                  <a:lumMod val="50000"/>
                </a:schemeClr>
              </a:solidFill>
            </a:endParaRPr>
          </a:p>
        </p:txBody>
      </p:sp>
      <p:sp>
        <p:nvSpPr>
          <p:cNvPr id="6" name="Title 1">
            <a:extLst>
              <a:ext uri="{FF2B5EF4-FFF2-40B4-BE49-F238E27FC236}">
                <a16:creationId xmlns:a16="http://schemas.microsoft.com/office/drawing/2014/main" id="{97DB40F8-BA17-DC4B-9F7C-A1542D8731B6}"/>
              </a:ext>
            </a:extLst>
          </p:cNvPr>
          <p:cNvSpPr txBox="1">
            <a:spLocks/>
          </p:cNvSpPr>
          <p:nvPr/>
        </p:nvSpPr>
        <p:spPr>
          <a:xfrm>
            <a:off x="2" y="4491519"/>
            <a:ext cx="9143998" cy="651981"/>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3200" i="1" dirty="0">
                <a:latin typeface="+mn-lt"/>
              </a:rPr>
              <a:t>cultivating unity in the church</a:t>
            </a:r>
            <a:r>
              <a:rPr lang="en-US" sz="3200" dirty="0">
                <a:latin typeface="+mn-lt"/>
              </a:rPr>
              <a:t>: </a:t>
            </a:r>
            <a:r>
              <a:rPr lang="en-US" sz="2400" dirty="0">
                <a:latin typeface="+mn-lt"/>
              </a:rPr>
              <a:t>1</a:t>
            </a:r>
            <a:r>
              <a:rPr lang="en-US" sz="3200" dirty="0">
                <a:latin typeface="+mn-lt"/>
              </a:rPr>
              <a:t> </a:t>
            </a:r>
            <a:r>
              <a:rPr lang="en-US" sz="2400" dirty="0">
                <a:latin typeface="+mn-lt"/>
              </a:rPr>
              <a:t>CORINTHIANS</a:t>
            </a:r>
            <a:endParaRPr lang="en-US" sz="3200" dirty="0">
              <a:latin typeface="+mn-lt"/>
            </a:endParaRPr>
          </a:p>
        </p:txBody>
      </p:sp>
    </p:spTree>
    <p:extLst>
      <p:ext uri="{BB962C8B-B14F-4D97-AF65-F5344CB8AC3E}">
        <p14:creationId xmlns:p14="http://schemas.microsoft.com/office/powerpoint/2010/main" val="3954550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E41FC-2ECE-D241-AA66-216351BCB4E4}"/>
              </a:ext>
            </a:extLst>
          </p:cNvPr>
          <p:cNvSpPr>
            <a:spLocks noGrp="1"/>
          </p:cNvSpPr>
          <p:nvPr>
            <p:ph type="ctrTitle"/>
          </p:nvPr>
        </p:nvSpPr>
        <p:spPr>
          <a:xfrm>
            <a:off x="326002" y="3129187"/>
            <a:ext cx="5311471" cy="875710"/>
          </a:xfrm>
        </p:spPr>
        <p:txBody>
          <a:bodyPr>
            <a:normAutofit fontScale="90000"/>
          </a:bodyPr>
          <a:lstStyle/>
          <a:p>
            <a:r>
              <a:rPr lang="en-US" sz="6000" dirty="0">
                <a:latin typeface="+mn-lt"/>
              </a:rPr>
              <a:t>cultivating </a:t>
            </a:r>
            <a:br>
              <a:rPr lang="en-US" sz="6000" dirty="0">
                <a:latin typeface="+mn-lt"/>
              </a:rPr>
            </a:br>
            <a:r>
              <a:rPr lang="en-US" sz="6000" dirty="0">
                <a:latin typeface="+mn-lt"/>
              </a:rPr>
              <a:t>unity by</a:t>
            </a:r>
            <a:br>
              <a:rPr lang="en-US" sz="6000" dirty="0">
                <a:latin typeface="+mn-lt"/>
              </a:rPr>
            </a:br>
            <a:r>
              <a:rPr lang="en-US" sz="6000" dirty="0">
                <a:latin typeface="+mn-lt"/>
              </a:rPr>
              <a:t>settling</a:t>
            </a:r>
            <a:br>
              <a:rPr lang="en-US" sz="6000" dirty="0">
                <a:latin typeface="+mn-lt"/>
              </a:rPr>
            </a:br>
            <a:r>
              <a:rPr lang="en-US" sz="6000" dirty="0">
                <a:latin typeface="+mn-lt"/>
              </a:rPr>
              <a:t>disputes</a:t>
            </a:r>
          </a:p>
        </p:txBody>
      </p:sp>
      <p:sp>
        <p:nvSpPr>
          <p:cNvPr id="3" name="Subtitle 2">
            <a:extLst>
              <a:ext uri="{FF2B5EF4-FFF2-40B4-BE49-F238E27FC236}">
                <a16:creationId xmlns:a16="http://schemas.microsoft.com/office/drawing/2014/main" id="{C75A1705-4182-6F48-96E5-F52D2C8C316F}"/>
              </a:ext>
            </a:extLst>
          </p:cNvPr>
          <p:cNvSpPr>
            <a:spLocks noGrp="1"/>
          </p:cNvSpPr>
          <p:nvPr>
            <p:ph type="subTitle" idx="1"/>
          </p:nvPr>
        </p:nvSpPr>
        <p:spPr>
          <a:xfrm>
            <a:off x="326003" y="4652785"/>
            <a:ext cx="5311471" cy="709582"/>
          </a:xfrm>
        </p:spPr>
        <p:txBody>
          <a:bodyPr>
            <a:normAutofit/>
          </a:bodyPr>
          <a:lstStyle/>
          <a:p>
            <a:r>
              <a:rPr lang="en-US" sz="2400" dirty="0"/>
              <a:t>1 CORINTHIANS 6:1-11</a:t>
            </a:r>
            <a:endParaRPr lang="en-US" sz="2200" dirty="0"/>
          </a:p>
          <a:p>
            <a:endParaRPr lang="en-US" sz="2400" dirty="0"/>
          </a:p>
        </p:txBody>
      </p:sp>
    </p:spTree>
    <p:extLst>
      <p:ext uri="{BB962C8B-B14F-4D97-AF65-F5344CB8AC3E}">
        <p14:creationId xmlns:p14="http://schemas.microsoft.com/office/powerpoint/2010/main" val="3311674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BA086CB-E7F4-9449-A4FF-12E0B3290D6B}"/>
              </a:ext>
            </a:extLst>
          </p:cNvPr>
          <p:cNvSpPr/>
          <p:nvPr/>
        </p:nvSpPr>
        <p:spPr>
          <a:xfrm>
            <a:off x="0" y="15284"/>
            <a:ext cx="9144000" cy="4593786"/>
          </a:xfrm>
          <a:prstGeom prst="rect">
            <a:avLst/>
          </a:prstGeom>
          <a:solidFill>
            <a:schemeClr val="bg1">
              <a:alpha val="5268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F948AA87-6586-BB4B-9F1D-B1CEE9D02169}"/>
              </a:ext>
            </a:extLst>
          </p:cNvPr>
          <p:cNvSpPr txBox="1">
            <a:spLocks/>
          </p:cNvSpPr>
          <p:nvPr/>
        </p:nvSpPr>
        <p:spPr>
          <a:xfrm>
            <a:off x="191527" y="176360"/>
            <a:ext cx="8760941" cy="2479637"/>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4800" b="1" dirty="0">
                <a:ln w="3175">
                  <a:noFill/>
                </a:ln>
                <a:solidFill>
                  <a:schemeClr val="accent6">
                    <a:lumMod val="50000"/>
                  </a:schemeClr>
                </a:solidFill>
                <a:latin typeface="+mn-lt"/>
              </a:rPr>
              <a:t>PAUL</a:t>
            </a:r>
          </a:p>
          <a:p>
            <a:pPr marL="571500" indent="-571500" algn="l">
              <a:buFont typeface="Arial" panose="020B0604020202020204" pitchFamily="34" charset="0"/>
              <a:buChar char="•"/>
            </a:pPr>
            <a:r>
              <a:rPr lang="en-US" sz="4000" dirty="0">
                <a:ln w="3175">
                  <a:noFill/>
                </a:ln>
                <a:solidFill>
                  <a:schemeClr val="accent6">
                    <a:lumMod val="50000"/>
                  </a:schemeClr>
                </a:solidFill>
                <a:effectLst>
                  <a:outerShdw blurRad="50800" dist="38100" dir="2700000" algn="tl" rotWithShape="0">
                    <a:prstClr val="black">
                      <a:alpha val="40000"/>
                    </a:prstClr>
                  </a:outerShdw>
                </a:effectLst>
                <a:latin typeface="+mn-lt"/>
              </a:rPr>
              <a:t>against Christianity</a:t>
            </a:r>
          </a:p>
          <a:p>
            <a:pPr marL="571500" indent="-571500" algn="l">
              <a:buFont typeface="Arial" panose="020B0604020202020204" pitchFamily="34" charset="0"/>
              <a:buChar char="•"/>
            </a:pPr>
            <a:r>
              <a:rPr lang="en-US" sz="4000" dirty="0">
                <a:ln w="3175">
                  <a:noFill/>
                </a:ln>
                <a:solidFill>
                  <a:schemeClr val="accent6">
                    <a:lumMod val="50000"/>
                  </a:schemeClr>
                </a:solidFill>
                <a:effectLst>
                  <a:outerShdw blurRad="50800" dist="38100" dir="2700000" algn="tl" rotWithShape="0">
                    <a:prstClr val="black">
                      <a:alpha val="40000"/>
                    </a:prstClr>
                  </a:outerShdw>
                </a:effectLst>
                <a:latin typeface="+mn-lt"/>
              </a:rPr>
              <a:t>for spreading it</a:t>
            </a:r>
          </a:p>
          <a:p>
            <a:pPr marL="571500" indent="-571500" algn="l">
              <a:buFont typeface="Arial" panose="020B0604020202020204" pitchFamily="34" charset="0"/>
              <a:buChar char="•"/>
            </a:pPr>
            <a:r>
              <a:rPr lang="en-US" sz="4000" dirty="0">
                <a:ln w="3175">
                  <a:noFill/>
                </a:ln>
                <a:solidFill>
                  <a:schemeClr val="accent6">
                    <a:lumMod val="50000"/>
                  </a:schemeClr>
                </a:solidFill>
                <a:effectLst>
                  <a:outerShdw blurRad="50800" dist="38100" dir="2700000" algn="tl" rotWithShape="0">
                    <a:prstClr val="black">
                      <a:alpha val="40000"/>
                    </a:prstClr>
                  </a:outerShdw>
                </a:effectLst>
                <a:latin typeface="+mn-lt"/>
              </a:rPr>
              <a:t>for Churches to be healthy for witness</a:t>
            </a:r>
          </a:p>
          <a:p>
            <a:endParaRPr lang="en-US" sz="800" b="1" dirty="0">
              <a:ln>
                <a:solidFill>
                  <a:schemeClr val="bg1"/>
                </a:solidFill>
              </a:ln>
              <a:solidFill>
                <a:schemeClr val="accent6">
                  <a:lumMod val="50000"/>
                </a:schemeClr>
              </a:solidFill>
            </a:endParaRPr>
          </a:p>
        </p:txBody>
      </p:sp>
      <p:sp>
        <p:nvSpPr>
          <p:cNvPr id="6" name="Title 1">
            <a:extLst>
              <a:ext uri="{FF2B5EF4-FFF2-40B4-BE49-F238E27FC236}">
                <a16:creationId xmlns:a16="http://schemas.microsoft.com/office/drawing/2014/main" id="{97DB40F8-BA17-DC4B-9F7C-A1542D8731B6}"/>
              </a:ext>
            </a:extLst>
          </p:cNvPr>
          <p:cNvSpPr txBox="1">
            <a:spLocks/>
          </p:cNvSpPr>
          <p:nvPr/>
        </p:nvSpPr>
        <p:spPr>
          <a:xfrm>
            <a:off x="2" y="4491519"/>
            <a:ext cx="9143998" cy="651981"/>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3200" i="1" dirty="0">
                <a:latin typeface="+mn-lt"/>
              </a:rPr>
              <a:t>cultivating unity in the church</a:t>
            </a:r>
            <a:r>
              <a:rPr lang="en-US" sz="3200" dirty="0">
                <a:latin typeface="+mn-lt"/>
              </a:rPr>
              <a:t>: </a:t>
            </a:r>
            <a:r>
              <a:rPr lang="en-US" sz="2400" dirty="0">
                <a:latin typeface="+mn-lt"/>
              </a:rPr>
              <a:t>1</a:t>
            </a:r>
            <a:r>
              <a:rPr lang="en-US" sz="3200" dirty="0">
                <a:latin typeface="+mn-lt"/>
              </a:rPr>
              <a:t> </a:t>
            </a:r>
            <a:r>
              <a:rPr lang="en-US" sz="2400" dirty="0">
                <a:latin typeface="+mn-lt"/>
              </a:rPr>
              <a:t>CORINTHIANS 6:1-11</a:t>
            </a:r>
            <a:endParaRPr lang="en-US" sz="3200" dirty="0">
              <a:latin typeface="+mn-lt"/>
            </a:endParaRPr>
          </a:p>
        </p:txBody>
      </p:sp>
      <p:sp>
        <p:nvSpPr>
          <p:cNvPr id="2" name="Rectangle 1">
            <a:extLst>
              <a:ext uri="{FF2B5EF4-FFF2-40B4-BE49-F238E27FC236}">
                <a16:creationId xmlns:a16="http://schemas.microsoft.com/office/drawing/2014/main" id="{12F983D8-CB2F-AA40-9DDB-62524046AFD6}"/>
              </a:ext>
            </a:extLst>
          </p:cNvPr>
          <p:cNvSpPr/>
          <p:nvPr/>
        </p:nvSpPr>
        <p:spPr>
          <a:xfrm>
            <a:off x="-2" y="2817073"/>
            <a:ext cx="9144001" cy="1674446"/>
          </a:xfrm>
          <a:prstGeom prst="rect">
            <a:avLst/>
          </a:prstGeom>
          <a:solidFill>
            <a:schemeClr val="accent6">
              <a:lumMod val="50000"/>
              <a:alpha val="7233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i="1" dirty="0"/>
              <a:t>What business is it of mine to judge those outside the church? Are you not to judge those inside? God will judge those outside. “Expel the wicked person from among you.” </a:t>
            </a:r>
            <a:r>
              <a:rPr lang="en-AU" sz="2400" i="1" dirty="0"/>
              <a:t>[5:12-13]</a:t>
            </a:r>
            <a:endParaRPr lang="en-US" sz="2400" i="1" dirty="0"/>
          </a:p>
          <a:p>
            <a:pPr algn="ctr"/>
            <a:endParaRPr lang="en-US" dirty="0"/>
          </a:p>
        </p:txBody>
      </p:sp>
    </p:spTree>
    <p:extLst>
      <p:ext uri="{BB962C8B-B14F-4D97-AF65-F5344CB8AC3E}">
        <p14:creationId xmlns:p14="http://schemas.microsoft.com/office/powerpoint/2010/main" val="190504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200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E41FC-2ECE-D241-AA66-216351BCB4E4}"/>
              </a:ext>
            </a:extLst>
          </p:cNvPr>
          <p:cNvSpPr>
            <a:spLocks noGrp="1"/>
          </p:cNvSpPr>
          <p:nvPr>
            <p:ph type="ctrTitle"/>
          </p:nvPr>
        </p:nvSpPr>
        <p:spPr>
          <a:xfrm>
            <a:off x="2" y="5019933"/>
            <a:ext cx="9143998" cy="651981"/>
          </a:xfrm>
        </p:spPr>
        <p:txBody>
          <a:bodyPr>
            <a:noAutofit/>
          </a:bodyPr>
          <a:lstStyle/>
          <a:p>
            <a:r>
              <a:rPr lang="en-US" sz="2800" i="1" dirty="0">
                <a:latin typeface="+mn-lt"/>
              </a:rPr>
              <a:t>cultivating unity in the church</a:t>
            </a:r>
            <a:r>
              <a:rPr lang="en-US" sz="2800" dirty="0">
                <a:latin typeface="+mn-lt"/>
              </a:rPr>
              <a:t>: </a:t>
            </a:r>
            <a:br>
              <a:rPr lang="en-US" sz="3200" dirty="0">
                <a:latin typeface="+mn-lt"/>
              </a:rPr>
            </a:br>
            <a:r>
              <a:rPr lang="en-US" sz="2400" dirty="0"/>
              <a:t>1 CORINTHIANS 6:1-11</a:t>
            </a:r>
            <a:br>
              <a:rPr lang="en-US" sz="2200" dirty="0"/>
            </a:br>
            <a:endParaRPr lang="en-US" sz="3200" dirty="0">
              <a:latin typeface="+mn-lt"/>
            </a:endParaRPr>
          </a:p>
        </p:txBody>
      </p:sp>
      <p:sp>
        <p:nvSpPr>
          <p:cNvPr id="4" name="Rectangle 3">
            <a:extLst>
              <a:ext uri="{FF2B5EF4-FFF2-40B4-BE49-F238E27FC236}">
                <a16:creationId xmlns:a16="http://schemas.microsoft.com/office/drawing/2014/main" id="{AC15D8C4-BB25-EA4E-9874-CA2183BB9EEE}"/>
              </a:ext>
            </a:extLst>
          </p:cNvPr>
          <p:cNvSpPr/>
          <p:nvPr/>
        </p:nvSpPr>
        <p:spPr>
          <a:xfrm>
            <a:off x="0" y="0"/>
            <a:ext cx="9144000" cy="4345577"/>
          </a:xfrm>
          <a:prstGeom prst="rect">
            <a:avLst/>
          </a:prstGeom>
          <a:solidFill>
            <a:schemeClr val="bg1">
              <a:alpha val="5268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F948AA87-6586-BB4B-9F1D-B1CEE9D02169}"/>
              </a:ext>
            </a:extLst>
          </p:cNvPr>
          <p:cNvSpPr txBox="1">
            <a:spLocks/>
          </p:cNvSpPr>
          <p:nvPr/>
        </p:nvSpPr>
        <p:spPr>
          <a:xfrm>
            <a:off x="0" y="1885155"/>
            <a:ext cx="4572000" cy="1099751"/>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6000" b="1" dirty="0">
                <a:solidFill>
                  <a:schemeClr val="accent6">
                    <a:lumMod val="50000"/>
                  </a:schemeClr>
                </a:solidFill>
                <a:latin typeface="+mn-lt"/>
              </a:rPr>
              <a:t>MISTAKES</a:t>
            </a:r>
          </a:p>
          <a:p>
            <a:r>
              <a:rPr lang="en-US" sz="6000" b="1" dirty="0">
                <a:solidFill>
                  <a:schemeClr val="accent6">
                    <a:lumMod val="50000"/>
                  </a:schemeClr>
                </a:solidFill>
                <a:latin typeface="+mn-lt"/>
              </a:rPr>
              <a:t>SWINDLES</a:t>
            </a:r>
          </a:p>
          <a:p>
            <a:endParaRPr lang="en-US" sz="1800" b="1" dirty="0">
              <a:solidFill>
                <a:schemeClr val="accent6">
                  <a:lumMod val="50000"/>
                </a:schemeClr>
              </a:solidFill>
              <a:latin typeface="+mn-lt"/>
            </a:endParaRPr>
          </a:p>
        </p:txBody>
      </p:sp>
      <p:sp>
        <p:nvSpPr>
          <p:cNvPr id="5" name="Rectangle 4">
            <a:extLst>
              <a:ext uri="{FF2B5EF4-FFF2-40B4-BE49-F238E27FC236}">
                <a16:creationId xmlns:a16="http://schemas.microsoft.com/office/drawing/2014/main" id="{B18D5A3B-88A5-7B4B-A755-9071E23C9A23}"/>
              </a:ext>
            </a:extLst>
          </p:cNvPr>
          <p:cNvSpPr/>
          <p:nvPr/>
        </p:nvSpPr>
        <p:spPr>
          <a:xfrm>
            <a:off x="0" y="3360770"/>
            <a:ext cx="9144001" cy="733424"/>
          </a:xfrm>
          <a:prstGeom prst="rect">
            <a:avLst/>
          </a:prstGeom>
          <a:solidFill>
            <a:schemeClr val="accent6">
              <a:lumMod val="50000"/>
              <a:alpha val="7233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i="1" dirty="0"/>
              <a:t> If any of you has a dispute with another </a:t>
            </a:r>
            <a:r>
              <a:rPr lang="en-AU" sz="2400" i="1" dirty="0"/>
              <a:t>[6:1]</a:t>
            </a:r>
            <a:endParaRPr lang="en-US" sz="2400" i="1" dirty="0"/>
          </a:p>
        </p:txBody>
      </p:sp>
      <p:sp>
        <p:nvSpPr>
          <p:cNvPr id="7" name="Title 1">
            <a:extLst>
              <a:ext uri="{FF2B5EF4-FFF2-40B4-BE49-F238E27FC236}">
                <a16:creationId xmlns:a16="http://schemas.microsoft.com/office/drawing/2014/main" id="{4783963A-5805-4440-B61E-58058824CD66}"/>
              </a:ext>
            </a:extLst>
          </p:cNvPr>
          <p:cNvSpPr txBox="1">
            <a:spLocks/>
          </p:cNvSpPr>
          <p:nvPr/>
        </p:nvSpPr>
        <p:spPr>
          <a:xfrm>
            <a:off x="4052887" y="1232854"/>
            <a:ext cx="4572000" cy="1099751"/>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7200" b="1" dirty="0">
                <a:solidFill>
                  <a:schemeClr val="accent6">
                    <a:lumMod val="50000"/>
                  </a:schemeClr>
                </a:solidFill>
                <a:latin typeface="+mn-lt"/>
              </a:rPr>
              <a:t>} DISPUTES</a:t>
            </a:r>
          </a:p>
        </p:txBody>
      </p:sp>
    </p:spTree>
    <p:extLst>
      <p:ext uri="{BB962C8B-B14F-4D97-AF65-F5344CB8AC3E}">
        <p14:creationId xmlns:p14="http://schemas.microsoft.com/office/powerpoint/2010/main" val="36037262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431</TotalTime>
  <Words>1410</Words>
  <Application>Microsoft Office PowerPoint</Application>
  <PresentationFormat>On-screen Show (16:9)</PresentationFormat>
  <Paragraphs>121</Paragraphs>
  <Slides>21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Calibri</vt:lpstr>
      <vt:lpstr>Calibri Light</vt:lpstr>
      <vt:lpstr>Corbel</vt:lpstr>
      <vt:lpstr>Office Theme</vt:lpstr>
      <vt:lpstr>Depth</vt:lpstr>
      <vt:lpstr>1 Corinthians 6:1-11 (NIV)</vt:lpstr>
      <vt:lpstr>1 Corinthians 6:1-11 (NIV)</vt:lpstr>
      <vt:lpstr>1 Corinthians 6:1-11 (NIV)</vt:lpstr>
      <vt:lpstr>cultivating  complete church  culture</vt:lpstr>
      <vt:lpstr>UNITY</vt:lpstr>
      <vt:lpstr>PowerPoint Presentation</vt:lpstr>
      <vt:lpstr>cultivating  unity by settling disputes</vt:lpstr>
      <vt:lpstr>PowerPoint Presentation</vt:lpstr>
      <vt:lpstr>cultivating unity in the church:  1 CORINTHIANS 6:1-11 </vt:lpstr>
      <vt:lpstr>cultivating unity in the church:  1 CORINTHIANS 6:1-11 </vt:lpstr>
      <vt:lpstr>PowerPoint Presentation</vt:lpstr>
      <vt:lpstr>PowerPoint Presentation</vt:lpstr>
      <vt:lpstr>cultivating unity in the church:  1 CORINTHIANS 6:1-11 </vt:lpstr>
      <vt:lpstr>PowerPoint Presentation</vt:lpstr>
      <vt:lpstr>cultivating unity in the church:  1 CORINTHIANS 6:1-11 </vt:lpstr>
      <vt:lpstr>PowerPoint Presentation</vt:lpstr>
      <vt:lpstr>PowerPoint Presentation</vt:lpstr>
      <vt:lpstr>PowerPoint Presentation</vt:lpstr>
      <vt:lpstr>PowerPoint Presentation</vt:lpstr>
      <vt:lpstr>cultivating unity in the church: 1 CORINTHIANS 6:1-11</vt:lpstr>
      <vt:lpstr>cultivating  unity by settling disputes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cultivating  church  culture</dc:title>
  <dc:creator>Peter Keep</dc:creator>
  <cp:lastModifiedBy>Streamer</cp:lastModifiedBy>
  <cp:revision>30</cp:revision>
  <cp:lastPrinted>2022-01-09T04:57:36Z</cp:lastPrinted>
  <dcterms:created xsi:type="dcterms:W3CDTF">2021-12-03T05:04:08Z</dcterms:created>
  <dcterms:modified xsi:type="dcterms:W3CDTF">2022-02-12T22:37:56Z</dcterms:modified>
</cp:coreProperties>
</file>